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60"/>
  </p:notesMasterIdLst>
  <p:handoutMasterIdLst>
    <p:handoutMasterId r:id="rId61"/>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E1B"/>
    <a:srgbClr val="DBD4E1"/>
    <a:srgbClr val="F2F0F7"/>
    <a:srgbClr val="6B6380"/>
    <a:srgbClr val="D8D4E4"/>
    <a:srgbClr val="E9E7F2"/>
    <a:srgbClr val="ABA3BD"/>
    <a:srgbClr val="958EA8"/>
    <a:srgbClr val="BFB9CE"/>
    <a:srgbClr val="7E7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B3578-43E1-45F6-81B6-28F028D5793A}" v="1" dt="2019-11-19T10:48:3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82"/>
  </p:normalViewPr>
  <p:slideViewPr>
    <p:cSldViewPr snapToGrid="0" snapToObjects="1">
      <p:cViewPr varScale="1">
        <p:scale>
          <a:sx n="108" d="100"/>
          <a:sy n="108" d="100"/>
        </p:scale>
        <p:origin x="708" y="102"/>
      </p:cViewPr>
      <p:guideLst/>
    </p:cSldViewPr>
  </p:slideViewPr>
  <p:notesTextViewPr>
    <p:cViewPr>
      <p:scale>
        <a:sx n="1" d="1"/>
        <a:sy n="1" d="1"/>
      </p:scale>
      <p:origin x="0" y="0"/>
    </p:cViewPr>
  </p:notesTextViewPr>
  <p:notesViewPr>
    <p:cSldViewPr snapToGrid="0" snapToObjects="1" showGuides="1">
      <p:cViewPr>
        <p:scale>
          <a:sx n="100" d="100"/>
          <a:sy n="100" d="100"/>
        </p:scale>
        <p:origin x="3416" y="-4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 Green" userId="3a2dbbdd-07e0-4836-8986-dbcb61385507" providerId="ADAL" clId="{94DB3578-43E1-45F6-81B6-28F028D5793A}"/>
    <pc:docChg chg="custSel modSld">
      <pc:chgData name="Lizzie Green" userId="3a2dbbdd-07e0-4836-8986-dbcb61385507" providerId="ADAL" clId="{94DB3578-43E1-45F6-81B6-28F028D5793A}" dt="2019-11-19T10:48:39.403" v="2" actId="478"/>
      <pc:docMkLst>
        <pc:docMk/>
      </pc:docMkLst>
      <pc:sldChg chg="addSp delSp modSp">
        <pc:chgData name="Lizzie Green" userId="3a2dbbdd-07e0-4836-8986-dbcb61385507" providerId="ADAL" clId="{94DB3578-43E1-45F6-81B6-28F028D5793A}" dt="2019-11-19T10:48:39.403" v="2" actId="478"/>
        <pc:sldMkLst>
          <pc:docMk/>
          <pc:sldMk cId="1194806876" sldId="257"/>
        </pc:sldMkLst>
        <pc:picChg chg="add del mod">
          <ac:chgData name="Lizzie Green" userId="3a2dbbdd-07e0-4836-8986-dbcb61385507" providerId="ADAL" clId="{94DB3578-43E1-45F6-81B6-28F028D5793A}" dt="2019-11-19T10:48:39.403" v="2" actId="478"/>
          <ac:picMkLst>
            <pc:docMk/>
            <pc:sldMk cId="1194806876" sldId="257"/>
            <ac:picMk id="5" creationId="{9B877EB9-D43C-479A-8A3F-E1D9F831216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Don't know</c:v>
                </c:pt>
                <c:pt idx="1">
                  <c:v>10 - Very confident</c:v>
                </c:pt>
                <c:pt idx="2">
                  <c:v>9</c:v>
                </c:pt>
                <c:pt idx="3">
                  <c:v>8</c:v>
                </c:pt>
                <c:pt idx="4">
                  <c:v>7</c:v>
                </c:pt>
                <c:pt idx="5">
                  <c:v>6</c:v>
                </c:pt>
                <c:pt idx="6">
                  <c:v>5</c:v>
                </c:pt>
                <c:pt idx="7">
                  <c:v>4</c:v>
                </c:pt>
                <c:pt idx="8">
                  <c:v>3</c:v>
                </c:pt>
                <c:pt idx="9">
                  <c:v>2</c:v>
                </c:pt>
                <c:pt idx="10">
                  <c:v>1</c:v>
                </c:pt>
                <c:pt idx="11">
                  <c:v>0 - Not at all confident</c:v>
                </c:pt>
              </c:strCache>
            </c:strRef>
          </c:cat>
          <c:val>
            <c:numRef>
              <c:f>Sheet1!$B$2:$B$13</c:f>
              <c:numCache>
                <c:formatCode>0.00%</c:formatCode>
                <c:ptCount val="12"/>
                <c:pt idx="0">
                  <c:v>9.5999999999999992E-3</c:v>
                </c:pt>
                <c:pt idx="1">
                  <c:v>0.26150000000000001</c:v>
                </c:pt>
                <c:pt idx="2">
                  <c:v>0.1205</c:v>
                </c:pt>
                <c:pt idx="3">
                  <c:v>0.2069</c:v>
                </c:pt>
                <c:pt idx="4">
                  <c:v>0.15310000000000001</c:v>
                </c:pt>
                <c:pt idx="5">
                  <c:v>7.1099999999999997E-2</c:v>
                </c:pt>
                <c:pt idx="6">
                  <c:v>7.3200000000000001E-2</c:v>
                </c:pt>
                <c:pt idx="7">
                  <c:v>3.2599999999999997E-2</c:v>
                </c:pt>
                <c:pt idx="8">
                  <c:v>2.9000000000000001E-2</c:v>
                </c:pt>
                <c:pt idx="9">
                  <c:v>1.4800000000000001E-2</c:v>
                </c:pt>
                <c:pt idx="10">
                  <c:v>7.0000000000000001E-3</c:v>
                </c:pt>
                <c:pt idx="11">
                  <c:v>2.06E-2</c:v>
                </c:pt>
              </c:numCache>
            </c:numRef>
          </c:val>
          <c:extLst>
            <c:ext xmlns:c16="http://schemas.microsoft.com/office/drawing/2014/chart" uri="{C3380CC4-5D6E-409C-BE32-E72D297353CC}">
              <c16:uniqueId val="{00000000-3418-4C48-9C63-CA7ED5955A1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£13.00</c:v>
                </c:pt>
                <c:pt idx="2">
                  <c:v>£13.99</c:v>
                </c:pt>
                <c:pt idx="3">
                  <c:v>£13.25</c:v>
                </c:pt>
                <c:pt idx="4">
                  <c:v>£12.50</c:v>
                </c:pt>
              </c:strCache>
            </c:strRef>
          </c:cat>
          <c:val>
            <c:numRef>
              <c:f>Sheet1!$B$2:$B$6</c:f>
              <c:numCache>
                <c:formatCode>0.00%</c:formatCode>
                <c:ptCount val="5"/>
                <c:pt idx="0">
                  <c:v>8.3199999999999996E-2</c:v>
                </c:pt>
                <c:pt idx="1">
                  <c:v>0.64910000000000001</c:v>
                </c:pt>
                <c:pt idx="2">
                  <c:v>1.8800000000000001E-2</c:v>
                </c:pt>
                <c:pt idx="3">
                  <c:v>8.6900000000000005E-2</c:v>
                </c:pt>
                <c:pt idx="4">
                  <c:v>0.16189999999999999</c:v>
                </c:pt>
              </c:numCache>
            </c:numRef>
          </c:val>
          <c:extLst>
            <c:ext xmlns:c16="http://schemas.microsoft.com/office/drawing/2014/chart" uri="{C3380CC4-5D6E-409C-BE32-E72D297353CC}">
              <c16:uniqueId val="{00000000-17ED-4DA9-8D2A-0423B5DCCAF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20ml</c:v>
                </c:pt>
                <c:pt idx="2">
                  <c:v>25ml</c:v>
                </c:pt>
                <c:pt idx="3">
                  <c:v>30ml</c:v>
                </c:pt>
                <c:pt idx="4">
                  <c:v>35ml</c:v>
                </c:pt>
              </c:strCache>
            </c:strRef>
          </c:cat>
          <c:val>
            <c:numRef>
              <c:f>Sheet1!$B$2:$B$6</c:f>
              <c:numCache>
                <c:formatCode>0.00%</c:formatCode>
                <c:ptCount val="5"/>
                <c:pt idx="0">
                  <c:v>0.13159999999999999</c:v>
                </c:pt>
                <c:pt idx="1">
                  <c:v>3.6700000000000003E-2</c:v>
                </c:pt>
                <c:pt idx="2">
                  <c:v>0.38400000000000001</c:v>
                </c:pt>
                <c:pt idx="3">
                  <c:v>0.42370000000000002</c:v>
                </c:pt>
                <c:pt idx="4">
                  <c:v>2.41E-2</c:v>
                </c:pt>
              </c:numCache>
            </c:numRef>
          </c:val>
          <c:extLst>
            <c:ext xmlns:c16="http://schemas.microsoft.com/office/drawing/2014/chart" uri="{C3380CC4-5D6E-409C-BE32-E72D297353CC}">
              <c16:uniqueId val="{00000000-858D-433F-9AE2-849A3462ED7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10.7%</c:v>
                </c:pt>
                <c:pt idx="2">
                  <c:v>10.0%</c:v>
                </c:pt>
                <c:pt idx="3">
                  <c:v>7.1%</c:v>
                </c:pt>
                <c:pt idx="4">
                  <c:v>7%</c:v>
                </c:pt>
              </c:strCache>
            </c:strRef>
          </c:cat>
          <c:val>
            <c:numRef>
              <c:f>Sheet1!$B$2:$B$6</c:f>
              <c:numCache>
                <c:formatCode>0.00%</c:formatCode>
                <c:ptCount val="5"/>
                <c:pt idx="0">
                  <c:v>9.69E-2</c:v>
                </c:pt>
                <c:pt idx="1">
                  <c:v>2.75E-2</c:v>
                </c:pt>
                <c:pt idx="2">
                  <c:v>6.0400000000000002E-2</c:v>
                </c:pt>
                <c:pt idx="3">
                  <c:v>0.34970000000000001</c:v>
                </c:pt>
                <c:pt idx="4">
                  <c:v>0.46550000000000002</c:v>
                </c:pt>
              </c:numCache>
            </c:numRef>
          </c:val>
          <c:extLst>
            <c:ext xmlns:c16="http://schemas.microsoft.com/office/drawing/2014/chart" uri="{C3380CC4-5D6E-409C-BE32-E72D297353CC}">
              <c16:uniqueId val="{00000000-379B-42B1-8DD3-85206063C97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percentStacked"/>
        <c:varyColors val="0"/>
        <c:ser>
          <c:idx val="0"/>
          <c:order val="0"/>
          <c:tx>
            <c:strRef>
              <c:f>Sheet1!$B$1</c:f>
              <c:strCache>
                <c:ptCount val="1"/>
                <c:pt idx="0">
                  <c:v>Strongly 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Being numerate helps you think more clearly</c:v>
                </c:pt>
                <c:pt idx="1">
                  <c:v>You need to be good with numbers even if you have a calculator</c:v>
                </c:pt>
                <c:pt idx="2">
                  <c:v>People with good numeracy have more chances to get on in life</c:v>
                </c:pt>
                <c:pt idx="3">
                  <c:v>I want to improve my numeracy to get on at work</c:v>
                </c:pt>
                <c:pt idx="4">
                  <c:v>I want to improve my numeracy to get a job</c:v>
                </c:pt>
                <c:pt idx="5">
                  <c:v>I want to improve my numeracy to earn more money</c:v>
                </c:pt>
                <c:pt idx="6">
                  <c:v>My ability to do maths is set in stone</c:v>
                </c:pt>
                <c:pt idx="7">
                  <c:v>I can't change my ability to do maths</c:v>
                </c:pt>
                <c:pt idx="8">
                  <c:v>I don't think I can improve my numeracy</c:v>
                </c:pt>
                <c:pt idx="9">
                  <c:v>If I am in trouble, I can usually think of a solution</c:v>
                </c:pt>
                <c:pt idx="10">
                  <c:v>I can usually handle whatever comes my way</c:v>
                </c:pt>
                <c:pt idx="11">
                  <c:v>I trust my ability to remain calm when facing difficulties</c:v>
                </c:pt>
              </c:strCache>
            </c:strRef>
          </c:cat>
          <c:val>
            <c:numRef>
              <c:f>Sheet1!$B$2:$B$13</c:f>
              <c:numCache>
                <c:formatCode>0.00%</c:formatCode>
                <c:ptCount val="12"/>
                <c:pt idx="0">
                  <c:v>0.19109999999999999</c:v>
                </c:pt>
                <c:pt idx="1">
                  <c:v>0.21870000000000001</c:v>
                </c:pt>
                <c:pt idx="2">
                  <c:v>0.15479999999999999</c:v>
                </c:pt>
                <c:pt idx="3">
                  <c:v>4.1200000000000001E-2</c:v>
                </c:pt>
                <c:pt idx="4">
                  <c:v>3.1300000000000001E-2</c:v>
                </c:pt>
                <c:pt idx="5">
                  <c:v>3.7400000000000003E-2</c:v>
                </c:pt>
                <c:pt idx="6">
                  <c:v>4.0599999999999997E-2</c:v>
                </c:pt>
                <c:pt idx="7">
                  <c:v>4.8899999999999999E-2</c:v>
                </c:pt>
                <c:pt idx="8">
                  <c:v>5.3199999999999997E-2</c:v>
                </c:pt>
                <c:pt idx="9">
                  <c:v>0.1484</c:v>
                </c:pt>
                <c:pt idx="10">
                  <c:v>0.15820000000000001</c:v>
                </c:pt>
                <c:pt idx="11">
                  <c:v>0.16109999999999999</c:v>
                </c:pt>
              </c:numCache>
            </c:numRef>
          </c:val>
          <c:extLst>
            <c:ext xmlns:c16="http://schemas.microsoft.com/office/drawing/2014/chart" uri="{C3380CC4-5D6E-409C-BE32-E72D297353CC}">
              <c16:uniqueId val="{00000000-A6F8-4186-822D-7D08A0BD6B48}"/>
            </c:ext>
          </c:extLst>
        </c:ser>
        <c:ser>
          <c:idx val="1"/>
          <c:order val="1"/>
          <c:tx>
            <c:strRef>
              <c:f>Sheet1!$C$1</c:f>
              <c:strCache>
                <c:ptCount val="1"/>
                <c:pt idx="0">
                  <c:v>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Being numerate helps you think more clearly</c:v>
                </c:pt>
                <c:pt idx="1">
                  <c:v>You need to be good with numbers even if you have a calculator</c:v>
                </c:pt>
                <c:pt idx="2">
                  <c:v>People with good numeracy have more chances to get on in life</c:v>
                </c:pt>
                <c:pt idx="3">
                  <c:v>I want to improve my numeracy to get on at work</c:v>
                </c:pt>
                <c:pt idx="4">
                  <c:v>I want to improve my numeracy to get a job</c:v>
                </c:pt>
                <c:pt idx="5">
                  <c:v>I want to improve my numeracy to earn more money</c:v>
                </c:pt>
                <c:pt idx="6">
                  <c:v>My ability to do maths is set in stone</c:v>
                </c:pt>
                <c:pt idx="7">
                  <c:v>I can't change my ability to do maths</c:v>
                </c:pt>
                <c:pt idx="8">
                  <c:v>I don't think I can improve my numeracy</c:v>
                </c:pt>
                <c:pt idx="9">
                  <c:v>If I am in trouble, I can usually think of a solution</c:v>
                </c:pt>
                <c:pt idx="10">
                  <c:v>I can usually handle whatever comes my way</c:v>
                </c:pt>
                <c:pt idx="11">
                  <c:v>I trust my ability to remain calm when facing difficulties</c:v>
                </c:pt>
              </c:strCache>
            </c:strRef>
          </c:cat>
          <c:val>
            <c:numRef>
              <c:f>Sheet1!$C$2:$C$13</c:f>
              <c:numCache>
                <c:formatCode>0.00%</c:formatCode>
                <c:ptCount val="12"/>
                <c:pt idx="0">
                  <c:v>0.48120000000000002</c:v>
                </c:pt>
                <c:pt idx="1">
                  <c:v>0.55490000000000006</c:v>
                </c:pt>
                <c:pt idx="2">
                  <c:v>0.45469999999999999</c:v>
                </c:pt>
                <c:pt idx="3">
                  <c:v>0.17879999999999999</c:v>
                </c:pt>
                <c:pt idx="4">
                  <c:v>9.8900000000000002E-2</c:v>
                </c:pt>
                <c:pt idx="5">
                  <c:v>0.15340000000000001</c:v>
                </c:pt>
                <c:pt idx="6">
                  <c:v>0.1234</c:v>
                </c:pt>
                <c:pt idx="7">
                  <c:v>0.15140000000000001</c:v>
                </c:pt>
                <c:pt idx="8">
                  <c:v>0.16830000000000001</c:v>
                </c:pt>
                <c:pt idx="9">
                  <c:v>0.61209999999999998</c:v>
                </c:pt>
                <c:pt idx="10">
                  <c:v>0.56130000000000002</c:v>
                </c:pt>
                <c:pt idx="11">
                  <c:v>0.5081</c:v>
                </c:pt>
              </c:numCache>
            </c:numRef>
          </c:val>
          <c:extLst>
            <c:ext xmlns:c16="http://schemas.microsoft.com/office/drawing/2014/chart" uri="{C3380CC4-5D6E-409C-BE32-E72D297353CC}">
              <c16:uniqueId val="{00000001-A6F8-4186-822D-7D08A0BD6B48}"/>
            </c:ext>
          </c:extLst>
        </c:ser>
        <c:ser>
          <c:idx val="2"/>
          <c:order val="2"/>
          <c:tx>
            <c:strRef>
              <c:f>Sheet1!$D$1</c:f>
              <c:strCache>
                <c:ptCount val="1"/>
                <c:pt idx="0">
                  <c:v>Neutral</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Being numerate helps you think more clearly</c:v>
                </c:pt>
                <c:pt idx="1">
                  <c:v>You need to be good with numbers even if you have a calculator</c:v>
                </c:pt>
                <c:pt idx="2">
                  <c:v>People with good numeracy have more chances to get on in life</c:v>
                </c:pt>
                <c:pt idx="3">
                  <c:v>I want to improve my numeracy to get on at work</c:v>
                </c:pt>
                <c:pt idx="4">
                  <c:v>I want to improve my numeracy to get a job</c:v>
                </c:pt>
                <c:pt idx="5">
                  <c:v>I want to improve my numeracy to earn more money</c:v>
                </c:pt>
                <c:pt idx="6">
                  <c:v>My ability to do maths is set in stone</c:v>
                </c:pt>
                <c:pt idx="7">
                  <c:v>I can't change my ability to do maths</c:v>
                </c:pt>
                <c:pt idx="8">
                  <c:v>I don't think I can improve my numeracy</c:v>
                </c:pt>
                <c:pt idx="9">
                  <c:v>If I am in trouble, I can usually think of a solution</c:v>
                </c:pt>
                <c:pt idx="10">
                  <c:v>I can usually handle whatever comes my way</c:v>
                </c:pt>
                <c:pt idx="11">
                  <c:v>I trust my ability to remain calm when facing difficulties</c:v>
                </c:pt>
              </c:strCache>
            </c:strRef>
          </c:cat>
          <c:val>
            <c:numRef>
              <c:f>Sheet1!$D$2:$D$13</c:f>
              <c:numCache>
                <c:formatCode>0.00%</c:formatCode>
                <c:ptCount val="12"/>
                <c:pt idx="0">
                  <c:v>0.2364</c:v>
                </c:pt>
                <c:pt idx="1">
                  <c:v>0.15379999999999999</c:v>
                </c:pt>
                <c:pt idx="2">
                  <c:v>0.24759999999999999</c:v>
                </c:pt>
                <c:pt idx="3">
                  <c:v>0.3387</c:v>
                </c:pt>
                <c:pt idx="4">
                  <c:v>0.35880000000000001</c:v>
                </c:pt>
                <c:pt idx="5">
                  <c:v>0.39789999999999998</c:v>
                </c:pt>
                <c:pt idx="6">
                  <c:v>0.20619999999999999</c:v>
                </c:pt>
                <c:pt idx="7">
                  <c:v>0.21629999999999999</c:v>
                </c:pt>
                <c:pt idx="8">
                  <c:v>0.23519999999999999</c:v>
                </c:pt>
                <c:pt idx="9">
                  <c:v>0.1794</c:v>
                </c:pt>
                <c:pt idx="10">
                  <c:v>0.19750000000000001</c:v>
                </c:pt>
                <c:pt idx="11">
                  <c:v>0.21299999999999999</c:v>
                </c:pt>
              </c:numCache>
            </c:numRef>
          </c:val>
          <c:extLst>
            <c:ext xmlns:c16="http://schemas.microsoft.com/office/drawing/2014/chart" uri="{C3380CC4-5D6E-409C-BE32-E72D297353CC}">
              <c16:uniqueId val="{00000002-A6F8-4186-822D-7D08A0BD6B48}"/>
            </c:ext>
          </c:extLst>
        </c:ser>
        <c:ser>
          <c:idx val="3"/>
          <c:order val="3"/>
          <c:tx>
            <c:strRef>
              <c:f>Sheet1!$E$1</c:f>
              <c:strCache>
                <c:ptCount val="1"/>
                <c:pt idx="0">
                  <c:v>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Being numerate helps you think more clearly</c:v>
                </c:pt>
                <c:pt idx="1">
                  <c:v>You need to be good with numbers even if you have a calculator</c:v>
                </c:pt>
                <c:pt idx="2">
                  <c:v>People with good numeracy have more chances to get on in life</c:v>
                </c:pt>
                <c:pt idx="3">
                  <c:v>I want to improve my numeracy to get on at work</c:v>
                </c:pt>
                <c:pt idx="4">
                  <c:v>I want to improve my numeracy to get a job</c:v>
                </c:pt>
                <c:pt idx="5">
                  <c:v>I want to improve my numeracy to earn more money</c:v>
                </c:pt>
                <c:pt idx="6">
                  <c:v>My ability to do maths is set in stone</c:v>
                </c:pt>
                <c:pt idx="7">
                  <c:v>I can't change my ability to do maths</c:v>
                </c:pt>
                <c:pt idx="8">
                  <c:v>I don't think I can improve my numeracy</c:v>
                </c:pt>
                <c:pt idx="9">
                  <c:v>If I am in trouble, I can usually think of a solution</c:v>
                </c:pt>
                <c:pt idx="10">
                  <c:v>I can usually handle whatever comes my way</c:v>
                </c:pt>
                <c:pt idx="11">
                  <c:v>I trust my ability to remain calm when facing difficulties</c:v>
                </c:pt>
              </c:strCache>
            </c:strRef>
          </c:cat>
          <c:val>
            <c:numRef>
              <c:f>Sheet1!$E$2:$E$13</c:f>
              <c:numCache>
                <c:formatCode>0.00%</c:formatCode>
                <c:ptCount val="12"/>
                <c:pt idx="0">
                  <c:v>7.2700000000000001E-2</c:v>
                </c:pt>
                <c:pt idx="1">
                  <c:v>5.8299999999999998E-2</c:v>
                </c:pt>
                <c:pt idx="2">
                  <c:v>0.11409999999999999</c:v>
                </c:pt>
                <c:pt idx="3">
                  <c:v>0.32490000000000002</c:v>
                </c:pt>
                <c:pt idx="4">
                  <c:v>0.37540000000000001</c:v>
                </c:pt>
                <c:pt idx="5">
                  <c:v>0.31809999999999999</c:v>
                </c:pt>
                <c:pt idx="6">
                  <c:v>0.45650000000000002</c:v>
                </c:pt>
                <c:pt idx="7">
                  <c:v>0.47470000000000001</c:v>
                </c:pt>
                <c:pt idx="8">
                  <c:v>0.46789999999999998</c:v>
                </c:pt>
                <c:pt idx="9">
                  <c:v>5.2900000000000003E-2</c:v>
                </c:pt>
                <c:pt idx="10">
                  <c:v>7.0699999999999999E-2</c:v>
                </c:pt>
                <c:pt idx="11">
                  <c:v>0.1002</c:v>
                </c:pt>
              </c:numCache>
            </c:numRef>
          </c:val>
          <c:extLst>
            <c:ext xmlns:c16="http://schemas.microsoft.com/office/drawing/2014/chart" uri="{C3380CC4-5D6E-409C-BE32-E72D297353CC}">
              <c16:uniqueId val="{00000003-A6F8-4186-822D-7D08A0BD6B48}"/>
            </c:ext>
          </c:extLst>
        </c:ser>
        <c:ser>
          <c:idx val="4"/>
          <c:order val="4"/>
          <c:tx>
            <c:strRef>
              <c:f>Sheet1!$F$1</c:f>
              <c:strCache>
                <c:ptCount val="1"/>
                <c:pt idx="0">
                  <c:v>Strongly 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Being numerate helps you think more clearly</c:v>
                </c:pt>
                <c:pt idx="1">
                  <c:v>You need to be good with numbers even if you have a calculator</c:v>
                </c:pt>
                <c:pt idx="2">
                  <c:v>People with good numeracy have more chances to get on in life</c:v>
                </c:pt>
                <c:pt idx="3">
                  <c:v>I want to improve my numeracy to get on at work</c:v>
                </c:pt>
                <c:pt idx="4">
                  <c:v>I want to improve my numeracy to get a job</c:v>
                </c:pt>
                <c:pt idx="5">
                  <c:v>I want to improve my numeracy to earn more money</c:v>
                </c:pt>
                <c:pt idx="6">
                  <c:v>My ability to do maths is set in stone</c:v>
                </c:pt>
                <c:pt idx="7">
                  <c:v>I can't change my ability to do maths</c:v>
                </c:pt>
                <c:pt idx="8">
                  <c:v>I don't think I can improve my numeracy</c:v>
                </c:pt>
                <c:pt idx="9">
                  <c:v>If I am in trouble, I can usually think of a solution</c:v>
                </c:pt>
                <c:pt idx="10">
                  <c:v>I can usually handle whatever comes my way</c:v>
                </c:pt>
                <c:pt idx="11">
                  <c:v>I trust my ability to remain calm when facing difficulties</c:v>
                </c:pt>
              </c:strCache>
            </c:strRef>
          </c:cat>
          <c:val>
            <c:numRef>
              <c:f>Sheet1!$F$2:$F$13</c:f>
              <c:numCache>
                <c:formatCode>0.00%</c:formatCode>
                <c:ptCount val="12"/>
                <c:pt idx="0">
                  <c:v>1.8599999999999998E-2</c:v>
                </c:pt>
                <c:pt idx="1">
                  <c:v>1.44E-2</c:v>
                </c:pt>
                <c:pt idx="2">
                  <c:v>2.8799999999999999E-2</c:v>
                </c:pt>
                <c:pt idx="3">
                  <c:v>0.1164</c:v>
                </c:pt>
                <c:pt idx="4">
                  <c:v>0.1356</c:v>
                </c:pt>
                <c:pt idx="5">
                  <c:v>9.3200000000000005E-2</c:v>
                </c:pt>
                <c:pt idx="6">
                  <c:v>0.17330000000000001</c:v>
                </c:pt>
                <c:pt idx="7">
                  <c:v>0.1087</c:v>
                </c:pt>
                <c:pt idx="8">
                  <c:v>7.5499999999999998E-2</c:v>
                </c:pt>
                <c:pt idx="9">
                  <c:v>7.1999999999999998E-3</c:v>
                </c:pt>
                <c:pt idx="10">
                  <c:v>1.23E-2</c:v>
                </c:pt>
                <c:pt idx="11">
                  <c:v>1.7500000000000002E-2</c:v>
                </c:pt>
              </c:numCache>
            </c:numRef>
          </c:val>
          <c:extLst>
            <c:ext xmlns:c16="http://schemas.microsoft.com/office/drawing/2014/chart" uri="{C3380CC4-5D6E-409C-BE32-E72D297353CC}">
              <c16:uniqueId val="{00000004-A6F8-4186-822D-7D08A0BD6B48}"/>
            </c:ext>
          </c:extLst>
        </c:ser>
        <c:dLbls>
          <c:dLblPos val="ctr"/>
          <c:showLegendKey val="0"/>
          <c:showVal val="1"/>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legend>
      <c:legendPos val="r"/>
      <c:overlay val="0"/>
      <c:txPr>
        <a:bodyPr/>
        <a:lstStyle/>
        <a:p>
          <a:pPr>
            <a:defRPr sz="900" b="0" i="0" u="none">
              <a:solidFill>
                <a:srgbClr val="595959"/>
              </a:solidFill>
              <a:latin typeface="Trebuchet MS"/>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percentStacked"/>
        <c:varyColors val="0"/>
        <c:ser>
          <c:idx val="0"/>
          <c:order val="0"/>
          <c:tx>
            <c:strRef>
              <c:f>Sheet1!$B$1</c:f>
              <c:strCache>
                <c:ptCount val="1"/>
                <c:pt idx="0">
                  <c:v>Strongly 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My mind goes blank when I have to do maths</c:v>
                </c:pt>
                <c:pt idx="1">
                  <c:v>It is important to keep track of my household's income and expenditure</c:v>
                </c:pt>
                <c:pt idx="2">
                  <c:v>I can always find the time to sort out my finances</c:v>
                </c:pt>
                <c:pt idx="3">
                  <c:v>I feel out of control when it comes to my finances</c:v>
                </c:pt>
                <c:pt idx="4">
                  <c:v>I think my approach to keeping track of income and expenditure works well</c:v>
                </c:pt>
                <c:pt idx="5">
                  <c:v>I want to improve my numeracy to better understand statistics in the media</c:v>
                </c:pt>
                <c:pt idx="6">
                  <c:v>I want to improve my numeracy to better manage my health and fitness</c:v>
                </c:pt>
                <c:pt idx="7">
                  <c:v>I want to improve my numeracy to help my children</c:v>
                </c:pt>
                <c:pt idx="8">
                  <c:v>I want to improve my numeracy to get better at day-to-day activities (cooking, DIY, time planning, etc)</c:v>
                </c:pt>
                <c:pt idx="9">
                  <c:v>I want to improve my numeracy to get the best deals (shopping around, comparing offers, etc)</c:v>
                </c:pt>
                <c:pt idx="10">
                  <c:v>I want to improve my numeracy to better manage my money (bills, budgets, bank accounts, etc)</c:v>
                </c:pt>
                <c:pt idx="11">
                  <c:v>Being good with numbers gives people more opportunities in life</c:v>
                </c:pt>
              </c:strCache>
            </c:strRef>
          </c:cat>
          <c:val>
            <c:numRef>
              <c:f>Sheet1!$B$2:$B$13</c:f>
              <c:numCache>
                <c:formatCode>0.00%</c:formatCode>
                <c:ptCount val="12"/>
                <c:pt idx="0">
                  <c:v>6.3700000000000007E-2</c:v>
                </c:pt>
                <c:pt idx="1">
                  <c:v>0.31950000000000001</c:v>
                </c:pt>
                <c:pt idx="2">
                  <c:v>0.15229999999999999</c:v>
                </c:pt>
                <c:pt idx="3">
                  <c:v>2.9899999999999999E-2</c:v>
                </c:pt>
                <c:pt idx="4">
                  <c:v>0.16880000000000001</c:v>
                </c:pt>
                <c:pt idx="5">
                  <c:v>5.96E-2</c:v>
                </c:pt>
                <c:pt idx="6">
                  <c:v>4.1700000000000001E-2</c:v>
                </c:pt>
                <c:pt idx="7">
                  <c:v>8.3499999999999991E-2</c:v>
                </c:pt>
                <c:pt idx="8">
                  <c:v>4.7300000000000002E-2</c:v>
                </c:pt>
                <c:pt idx="9">
                  <c:v>6.3799999999999996E-2</c:v>
                </c:pt>
                <c:pt idx="10">
                  <c:v>7.1800000000000003E-2</c:v>
                </c:pt>
                <c:pt idx="11">
                  <c:v>0.16950000000000001</c:v>
                </c:pt>
              </c:numCache>
            </c:numRef>
          </c:val>
          <c:extLst>
            <c:ext xmlns:c16="http://schemas.microsoft.com/office/drawing/2014/chart" uri="{C3380CC4-5D6E-409C-BE32-E72D297353CC}">
              <c16:uniqueId val="{00000000-5096-4177-A1B6-FCFAE0785894}"/>
            </c:ext>
          </c:extLst>
        </c:ser>
        <c:ser>
          <c:idx val="1"/>
          <c:order val="1"/>
          <c:tx>
            <c:strRef>
              <c:f>Sheet1!$C$1</c:f>
              <c:strCache>
                <c:ptCount val="1"/>
                <c:pt idx="0">
                  <c:v>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My mind goes blank when I have to do maths</c:v>
                </c:pt>
                <c:pt idx="1">
                  <c:v>It is important to keep track of my household's income and expenditure</c:v>
                </c:pt>
                <c:pt idx="2">
                  <c:v>I can always find the time to sort out my finances</c:v>
                </c:pt>
                <c:pt idx="3">
                  <c:v>I feel out of control when it comes to my finances</c:v>
                </c:pt>
                <c:pt idx="4">
                  <c:v>I think my approach to keeping track of income and expenditure works well</c:v>
                </c:pt>
                <c:pt idx="5">
                  <c:v>I want to improve my numeracy to better understand statistics in the media</c:v>
                </c:pt>
                <c:pt idx="6">
                  <c:v>I want to improve my numeracy to better manage my health and fitness</c:v>
                </c:pt>
                <c:pt idx="7">
                  <c:v>I want to improve my numeracy to help my children</c:v>
                </c:pt>
                <c:pt idx="8">
                  <c:v>I want to improve my numeracy to get better at day-to-day activities (cooking, DIY, time planning, etc)</c:v>
                </c:pt>
                <c:pt idx="9">
                  <c:v>I want to improve my numeracy to get the best deals (shopping around, comparing offers, etc)</c:v>
                </c:pt>
                <c:pt idx="10">
                  <c:v>I want to improve my numeracy to better manage my money (bills, budgets, bank accounts, etc)</c:v>
                </c:pt>
                <c:pt idx="11">
                  <c:v>Being good with numbers gives people more opportunities in life</c:v>
                </c:pt>
              </c:strCache>
            </c:strRef>
          </c:cat>
          <c:val>
            <c:numRef>
              <c:f>Sheet1!$C$2:$C$13</c:f>
              <c:numCache>
                <c:formatCode>0.00%</c:formatCode>
                <c:ptCount val="12"/>
                <c:pt idx="0">
                  <c:v>0.11509999999999999</c:v>
                </c:pt>
                <c:pt idx="1">
                  <c:v>0.51119999999999999</c:v>
                </c:pt>
                <c:pt idx="2">
                  <c:v>0.44969999999999999</c:v>
                </c:pt>
                <c:pt idx="3">
                  <c:v>0.12570000000000001</c:v>
                </c:pt>
                <c:pt idx="4">
                  <c:v>0.52029999999999998</c:v>
                </c:pt>
                <c:pt idx="5">
                  <c:v>0.26229999999999998</c:v>
                </c:pt>
                <c:pt idx="6">
                  <c:v>0.1467</c:v>
                </c:pt>
                <c:pt idx="7">
                  <c:v>0.2064</c:v>
                </c:pt>
                <c:pt idx="8">
                  <c:v>0.22259999999999999</c:v>
                </c:pt>
                <c:pt idx="9">
                  <c:v>0.27439999999999998</c:v>
                </c:pt>
                <c:pt idx="10">
                  <c:v>0.25230000000000002</c:v>
                </c:pt>
                <c:pt idx="11">
                  <c:v>0.51139999999999997</c:v>
                </c:pt>
              </c:numCache>
            </c:numRef>
          </c:val>
          <c:extLst>
            <c:ext xmlns:c16="http://schemas.microsoft.com/office/drawing/2014/chart" uri="{C3380CC4-5D6E-409C-BE32-E72D297353CC}">
              <c16:uniqueId val="{00000001-5096-4177-A1B6-FCFAE0785894}"/>
            </c:ext>
          </c:extLst>
        </c:ser>
        <c:ser>
          <c:idx val="2"/>
          <c:order val="2"/>
          <c:tx>
            <c:strRef>
              <c:f>Sheet1!$D$1</c:f>
              <c:strCache>
                <c:ptCount val="1"/>
                <c:pt idx="0">
                  <c:v>Neutral</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My mind goes blank when I have to do maths</c:v>
                </c:pt>
                <c:pt idx="1">
                  <c:v>It is important to keep track of my household's income and expenditure</c:v>
                </c:pt>
                <c:pt idx="2">
                  <c:v>I can always find the time to sort out my finances</c:v>
                </c:pt>
                <c:pt idx="3">
                  <c:v>I feel out of control when it comes to my finances</c:v>
                </c:pt>
                <c:pt idx="4">
                  <c:v>I think my approach to keeping track of income and expenditure works well</c:v>
                </c:pt>
                <c:pt idx="5">
                  <c:v>I want to improve my numeracy to better understand statistics in the media</c:v>
                </c:pt>
                <c:pt idx="6">
                  <c:v>I want to improve my numeracy to better manage my health and fitness</c:v>
                </c:pt>
                <c:pt idx="7">
                  <c:v>I want to improve my numeracy to help my children</c:v>
                </c:pt>
                <c:pt idx="8">
                  <c:v>I want to improve my numeracy to get better at day-to-day activities (cooking, DIY, time planning, etc)</c:v>
                </c:pt>
                <c:pt idx="9">
                  <c:v>I want to improve my numeracy to get the best deals (shopping around, comparing offers, etc)</c:v>
                </c:pt>
                <c:pt idx="10">
                  <c:v>I want to improve my numeracy to better manage my money (bills, budgets, bank accounts, etc)</c:v>
                </c:pt>
                <c:pt idx="11">
                  <c:v>Being good with numbers gives people more opportunities in life</c:v>
                </c:pt>
              </c:strCache>
            </c:strRef>
          </c:cat>
          <c:val>
            <c:numRef>
              <c:f>Sheet1!$D$2:$D$13</c:f>
              <c:numCache>
                <c:formatCode>0.00%</c:formatCode>
                <c:ptCount val="12"/>
                <c:pt idx="0">
                  <c:v>0.2104</c:v>
                </c:pt>
                <c:pt idx="1">
                  <c:v>0.14130000000000001</c:v>
                </c:pt>
                <c:pt idx="2">
                  <c:v>0.24970000000000001</c:v>
                </c:pt>
                <c:pt idx="3">
                  <c:v>0.1978</c:v>
                </c:pt>
                <c:pt idx="4">
                  <c:v>0.22270000000000001</c:v>
                </c:pt>
                <c:pt idx="5">
                  <c:v>0.3664</c:v>
                </c:pt>
                <c:pt idx="6">
                  <c:v>0.4279</c:v>
                </c:pt>
                <c:pt idx="7">
                  <c:v>0.41860000000000003</c:v>
                </c:pt>
                <c:pt idx="8">
                  <c:v>0.40029999999999999</c:v>
                </c:pt>
                <c:pt idx="9">
                  <c:v>0.37799999999999989</c:v>
                </c:pt>
                <c:pt idx="10">
                  <c:v>0.37509999999999999</c:v>
                </c:pt>
                <c:pt idx="11">
                  <c:v>0.21779999999999999</c:v>
                </c:pt>
              </c:numCache>
            </c:numRef>
          </c:val>
          <c:extLst>
            <c:ext xmlns:c16="http://schemas.microsoft.com/office/drawing/2014/chart" uri="{C3380CC4-5D6E-409C-BE32-E72D297353CC}">
              <c16:uniqueId val="{00000002-5096-4177-A1B6-FCFAE0785894}"/>
            </c:ext>
          </c:extLst>
        </c:ser>
        <c:ser>
          <c:idx val="3"/>
          <c:order val="3"/>
          <c:tx>
            <c:strRef>
              <c:f>Sheet1!$E$1</c:f>
              <c:strCache>
                <c:ptCount val="1"/>
                <c:pt idx="0">
                  <c:v>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My mind goes blank when I have to do maths</c:v>
                </c:pt>
                <c:pt idx="1">
                  <c:v>It is important to keep track of my household's income and expenditure</c:v>
                </c:pt>
                <c:pt idx="2">
                  <c:v>I can always find the time to sort out my finances</c:v>
                </c:pt>
                <c:pt idx="3">
                  <c:v>I feel out of control when it comes to my finances</c:v>
                </c:pt>
                <c:pt idx="4">
                  <c:v>I think my approach to keeping track of income and expenditure works well</c:v>
                </c:pt>
                <c:pt idx="5">
                  <c:v>I want to improve my numeracy to better understand statistics in the media</c:v>
                </c:pt>
                <c:pt idx="6">
                  <c:v>I want to improve my numeracy to better manage my health and fitness</c:v>
                </c:pt>
                <c:pt idx="7">
                  <c:v>I want to improve my numeracy to help my children</c:v>
                </c:pt>
                <c:pt idx="8">
                  <c:v>I want to improve my numeracy to get better at day-to-day activities (cooking, DIY, time planning, etc)</c:v>
                </c:pt>
                <c:pt idx="9">
                  <c:v>I want to improve my numeracy to get the best deals (shopping around, comparing offers, etc)</c:v>
                </c:pt>
                <c:pt idx="10">
                  <c:v>I want to improve my numeracy to better manage my money (bills, budgets, bank accounts, etc)</c:v>
                </c:pt>
                <c:pt idx="11">
                  <c:v>Being good with numbers gives people more opportunities in life</c:v>
                </c:pt>
              </c:strCache>
            </c:strRef>
          </c:cat>
          <c:val>
            <c:numRef>
              <c:f>Sheet1!$E$2:$E$13</c:f>
              <c:numCache>
                <c:formatCode>0.00%</c:formatCode>
                <c:ptCount val="12"/>
                <c:pt idx="0">
                  <c:v>0.37180000000000002</c:v>
                </c:pt>
                <c:pt idx="1">
                  <c:v>1.95E-2</c:v>
                </c:pt>
                <c:pt idx="2">
                  <c:v>0.1283</c:v>
                </c:pt>
                <c:pt idx="3">
                  <c:v>0.41560000000000002</c:v>
                </c:pt>
                <c:pt idx="4">
                  <c:v>7.2599999999999998E-2</c:v>
                </c:pt>
                <c:pt idx="5">
                  <c:v>0.2409</c:v>
                </c:pt>
                <c:pt idx="6">
                  <c:v>0.28739999999999999</c:v>
                </c:pt>
                <c:pt idx="7">
                  <c:v>0.1802</c:v>
                </c:pt>
                <c:pt idx="8">
                  <c:v>0.25829999999999997</c:v>
                </c:pt>
                <c:pt idx="9">
                  <c:v>0.22639999999999999</c:v>
                </c:pt>
                <c:pt idx="10">
                  <c:v>0.24110000000000001</c:v>
                </c:pt>
                <c:pt idx="11">
                  <c:v>8.7400000000000005E-2</c:v>
                </c:pt>
              </c:numCache>
            </c:numRef>
          </c:val>
          <c:extLst>
            <c:ext xmlns:c16="http://schemas.microsoft.com/office/drawing/2014/chart" uri="{C3380CC4-5D6E-409C-BE32-E72D297353CC}">
              <c16:uniqueId val="{00000003-5096-4177-A1B6-FCFAE0785894}"/>
            </c:ext>
          </c:extLst>
        </c:ser>
        <c:ser>
          <c:idx val="4"/>
          <c:order val="4"/>
          <c:tx>
            <c:strRef>
              <c:f>Sheet1!$F$1</c:f>
              <c:strCache>
                <c:ptCount val="1"/>
                <c:pt idx="0">
                  <c:v>Strongly 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My mind goes blank when I have to do maths</c:v>
                </c:pt>
                <c:pt idx="1">
                  <c:v>It is important to keep track of my household's income and expenditure</c:v>
                </c:pt>
                <c:pt idx="2">
                  <c:v>I can always find the time to sort out my finances</c:v>
                </c:pt>
                <c:pt idx="3">
                  <c:v>I feel out of control when it comes to my finances</c:v>
                </c:pt>
                <c:pt idx="4">
                  <c:v>I think my approach to keeping track of income and expenditure works well</c:v>
                </c:pt>
                <c:pt idx="5">
                  <c:v>I want to improve my numeracy to better understand statistics in the media</c:v>
                </c:pt>
                <c:pt idx="6">
                  <c:v>I want to improve my numeracy to better manage my health and fitness</c:v>
                </c:pt>
                <c:pt idx="7">
                  <c:v>I want to improve my numeracy to help my children</c:v>
                </c:pt>
                <c:pt idx="8">
                  <c:v>I want to improve my numeracy to get better at day-to-day activities (cooking, DIY, time planning, etc)</c:v>
                </c:pt>
                <c:pt idx="9">
                  <c:v>I want to improve my numeracy to get the best deals (shopping around, comparing offers, etc)</c:v>
                </c:pt>
                <c:pt idx="10">
                  <c:v>I want to improve my numeracy to better manage my money (bills, budgets, bank accounts, etc)</c:v>
                </c:pt>
                <c:pt idx="11">
                  <c:v>Being good with numbers gives people more opportunities in life</c:v>
                </c:pt>
              </c:strCache>
            </c:strRef>
          </c:cat>
          <c:val>
            <c:numRef>
              <c:f>Sheet1!$F$2:$F$13</c:f>
              <c:numCache>
                <c:formatCode>0.00%</c:formatCode>
                <c:ptCount val="12"/>
                <c:pt idx="0">
                  <c:v>0.23899999999999999</c:v>
                </c:pt>
                <c:pt idx="1">
                  <c:v>8.5000000000000006E-3</c:v>
                </c:pt>
                <c:pt idx="2">
                  <c:v>0.02</c:v>
                </c:pt>
                <c:pt idx="3">
                  <c:v>0.2311</c:v>
                </c:pt>
                <c:pt idx="4">
                  <c:v>1.5699999999999999E-2</c:v>
                </c:pt>
                <c:pt idx="5">
                  <c:v>7.0800000000000002E-2</c:v>
                </c:pt>
                <c:pt idx="6">
                  <c:v>9.6300000000000011E-2</c:v>
                </c:pt>
                <c:pt idx="7">
                  <c:v>0.11119999999999999</c:v>
                </c:pt>
                <c:pt idx="8">
                  <c:v>7.1599999999999997E-2</c:v>
                </c:pt>
                <c:pt idx="9">
                  <c:v>5.7500000000000002E-2</c:v>
                </c:pt>
                <c:pt idx="10">
                  <c:v>5.9700000000000003E-2</c:v>
                </c:pt>
                <c:pt idx="11">
                  <c:v>1.3899999999999999E-2</c:v>
                </c:pt>
              </c:numCache>
            </c:numRef>
          </c:val>
          <c:extLst>
            <c:ext xmlns:c16="http://schemas.microsoft.com/office/drawing/2014/chart" uri="{C3380CC4-5D6E-409C-BE32-E72D297353CC}">
              <c16:uniqueId val="{00000004-5096-4177-A1B6-FCFAE0785894}"/>
            </c:ext>
          </c:extLst>
        </c:ser>
        <c:dLbls>
          <c:dLblPos val="ctr"/>
          <c:showLegendKey val="0"/>
          <c:showVal val="1"/>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legend>
      <c:legendPos val="r"/>
      <c:overlay val="0"/>
      <c:txPr>
        <a:bodyPr/>
        <a:lstStyle/>
        <a:p>
          <a:pPr>
            <a:defRPr sz="900" b="0" i="0" u="none">
              <a:solidFill>
                <a:srgbClr val="595959"/>
              </a:solidFill>
              <a:latin typeface="Trebuchet MS"/>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percentStacked"/>
        <c:varyColors val="0"/>
        <c:ser>
          <c:idx val="0"/>
          <c:order val="0"/>
          <c:tx>
            <c:strRef>
              <c:f>Sheet1!$B$1</c:f>
              <c:strCache>
                <c:ptCount val="1"/>
                <c:pt idx="0">
                  <c:v>Strongly 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 want to improve my numeracy to prove that I can do it</c:v>
                </c:pt>
                <c:pt idx="1">
                  <c:v>I want to improve my numeracy to get a qualification</c:v>
                </c:pt>
                <c:pt idx="2">
                  <c:v>When I come across something new, I try to relate it to what I already know</c:v>
                </c:pt>
                <c:pt idx="3">
                  <c:v>I like learning new things</c:v>
                </c:pt>
                <c:pt idx="4">
                  <c:v>When I hear or read about new ideas, I try to relate them to real life situations to which they might apply</c:v>
                </c:pt>
                <c:pt idx="5">
                  <c:v>I've been very focused on achieving something, but then lost interest</c:v>
                </c:pt>
                <c:pt idx="6">
                  <c:v>I don't give up, even when things get tough</c:v>
                </c:pt>
                <c:pt idx="7">
                  <c:v>I usually see things through to the end once I've got started</c:v>
                </c:pt>
                <c:pt idx="8">
                  <c:v>I can always be relied upon to finish things off</c:v>
                </c:pt>
                <c:pt idx="9">
                  <c:v>When I think about maths, I begin to feel uneasy</c:v>
                </c:pt>
                <c:pt idx="10">
                  <c:v>I tend to avoid situations which involve numbers and data</c:v>
                </c:pt>
              </c:strCache>
            </c:strRef>
          </c:cat>
          <c:val>
            <c:numRef>
              <c:f>Sheet1!$B$2:$B$12</c:f>
              <c:numCache>
                <c:formatCode>0.00%</c:formatCode>
                <c:ptCount val="11"/>
                <c:pt idx="0">
                  <c:v>7.9399999999999998E-2</c:v>
                </c:pt>
                <c:pt idx="1">
                  <c:v>4.1700000000000001E-2</c:v>
                </c:pt>
                <c:pt idx="2">
                  <c:v>0.14410000000000001</c:v>
                </c:pt>
                <c:pt idx="3">
                  <c:v>0.30109999999999998</c:v>
                </c:pt>
                <c:pt idx="4">
                  <c:v>8.9099999999999999E-2</c:v>
                </c:pt>
                <c:pt idx="5">
                  <c:v>6.8400000000000002E-2</c:v>
                </c:pt>
                <c:pt idx="6">
                  <c:v>0.17319999999999999</c:v>
                </c:pt>
                <c:pt idx="7">
                  <c:v>0.1976</c:v>
                </c:pt>
                <c:pt idx="8">
                  <c:v>0.15090000000000001</c:v>
                </c:pt>
                <c:pt idx="9">
                  <c:v>4.0399999999999998E-2</c:v>
                </c:pt>
                <c:pt idx="10">
                  <c:v>4.2599999999999999E-2</c:v>
                </c:pt>
              </c:numCache>
            </c:numRef>
          </c:val>
          <c:extLst>
            <c:ext xmlns:c16="http://schemas.microsoft.com/office/drawing/2014/chart" uri="{C3380CC4-5D6E-409C-BE32-E72D297353CC}">
              <c16:uniqueId val="{00000000-B653-459E-B3CA-767E992E0DD4}"/>
            </c:ext>
          </c:extLst>
        </c:ser>
        <c:ser>
          <c:idx val="1"/>
          <c:order val="1"/>
          <c:tx>
            <c:strRef>
              <c:f>Sheet1!$C$1</c:f>
              <c:strCache>
                <c:ptCount val="1"/>
                <c:pt idx="0">
                  <c:v>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 want to improve my numeracy to prove that I can do it</c:v>
                </c:pt>
                <c:pt idx="1">
                  <c:v>I want to improve my numeracy to get a qualification</c:v>
                </c:pt>
                <c:pt idx="2">
                  <c:v>When I come across something new, I try to relate it to what I already know</c:v>
                </c:pt>
                <c:pt idx="3">
                  <c:v>I like learning new things</c:v>
                </c:pt>
                <c:pt idx="4">
                  <c:v>When I hear or read about new ideas, I try to relate them to real life situations to which they might apply</c:v>
                </c:pt>
                <c:pt idx="5">
                  <c:v>I've been very focused on achieving something, but then lost interest</c:v>
                </c:pt>
                <c:pt idx="6">
                  <c:v>I don't give up, even when things get tough</c:v>
                </c:pt>
                <c:pt idx="7">
                  <c:v>I usually see things through to the end once I've got started</c:v>
                </c:pt>
                <c:pt idx="8">
                  <c:v>I can always be relied upon to finish things off</c:v>
                </c:pt>
                <c:pt idx="9">
                  <c:v>When I think about maths, I begin to feel uneasy</c:v>
                </c:pt>
                <c:pt idx="10">
                  <c:v>I tend to avoid situations which involve numbers and data</c:v>
                </c:pt>
              </c:strCache>
            </c:strRef>
          </c:cat>
          <c:val>
            <c:numRef>
              <c:f>Sheet1!$C$2:$C$12</c:f>
              <c:numCache>
                <c:formatCode>0.00%</c:formatCode>
                <c:ptCount val="11"/>
                <c:pt idx="0">
                  <c:v>0.2409</c:v>
                </c:pt>
                <c:pt idx="1">
                  <c:v>9.1300000000000006E-2</c:v>
                </c:pt>
                <c:pt idx="2">
                  <c:v>0.60040000000000004</c:v>
                </c:pt>
                <c:pt idx="3">
                  <c:v>0.53189999999999993</c:v>
                </c:pt>
                <c:pt idx="4">
                  <c:v>0.51439999999999997</c:v>
                </c:pt>
                <c:pt idx="5">
                  <c:v>0.30149999999999999</c:v>
                </c:pt>
                <c:pt idx="6">
                  <c:v>0.52229999999999999</c:v>
                </c:pt>
                <c:pt idx="7">
                  <c:v>0.54730000000000001</c:v>
                </c:pt>
                <c:pt idx="8">
                  <c:v>0.50219999999999998</c:v>
                </c:pt>
                <c:pt idx="9">
                  <c:v>0.1449</c:v>
                </c:pt>
                <c:pt idx="10">
                  <c:v>0.14180000000000001</c:v>
                </c:pt>
              </c:numCache>
            </c:numRef>
          </c:val>
          <c:extLst>
            <c:ext xmlns:c16="http://schemas.microsoft.com/office/drawing/2014/chart" uri="{C3380CC4-5D6E-409C-BE32-E72D297353CC}">
              <c16:uniqueId val="{00000001-B653-459E-B3CA-767E992E0DD4}"/>
            </c:ext>
          </c:extLst>
        </c:ser>
        <c:ser>
          <c:idx val="2"/>
          <c:order val="2"/>
          <c:tx>
            <c:strRef>
              <c:f>Sheet1!$D$1</c:f>
              <c:strCache>
                <c:ptCount val="1"/>
                <c:pt idx="0">
                  <c:v>Neutral</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 want to improve my numeracy to prove that I can do it</c:v>
                </c:pt>
                <c:pt idx="1">
                  <c:v>I want to improve my numeracy to get a qualification</c:v>
                </c:pt>
                <c:pt idx="2">
                  <c:v>When I come across something new, I try to relate it to what I already know</c:v>
                </c:pt>
                <c:pt idx="3">
                  <c:v>I like learning new things</c:v>
                </c:pt>
                <c:pt idx="4">
                  <c:v>When I hear or read about new ideas, I try to relate them to real life situations to which they might apply</c:v>
                </c:pt>
                <c:pt idx="5">
                  <c:v>I've been very focused on achieving something, but then lost interest</c:v>
                </c:pt>
                <c:pt idx="6">
                  <c:v>I don't give up, even when things get tough</c:v>
                </c:pt>
                <c:pt idx="7">
                  <c:v>I usually see things through to the end once I've got started</c:v>
                </c:pt>
                <c:pt idx="8">
                  <c:v>I can always be relied upon to finish things off</c:v>
                </c:pt>
                <c:pt idx="9">
                  <c:v>When I think about maths, I begin to feel uneasy</c:v>
                </c:pt>
                <c:pt idx="10">
                  <c:v>I tend to avoid situations which involve numbers and data</c:v>
                </c:pt>
              </c:strCache>
            </c:strRef>
          </c:cat>
          <c:val>
            <c:numRef>
              <c:f>Sheet1!$D$2:$D$12</c:f>
              <c:numCache>
                <c:formatCode>0.00%</c:formatCode>
                <c:ptCount val="11"/>
                <c:pt idx="0">
                  <c:v>0.35639999999999999</c:v>
                </c:pt>
                <c:pt idx="1">
                  <c:v>0.33860000000000001</c:v>
                </c:pt>
                <c:pt idx="2">
                  <c:v>0.22720000000000001</c:v>
                </c:pt>
                <c:pt idx="3">
                  <c:v>0.14610000000000001</c:v>
                </c:pt>
                <c:pt idx="4">
                  <c:v>0.32369999999999999</c:v>
                </c:pt>
                <c:pt idx="5">
                  <c:v>0.33260000000000001</c:v>
                </c:pt>
                <c:pt idx="6">
                  <c:v>0.21590000000000001</c:v>
                </c:pt>
                <c:pt idx="7">
                  <c:v>0.17780000000000001</c:v>
                </c:pt>
                <c:pt idx="8">
                  <c:v>0.25850000000000001</c:v>
                </c:pt>
                <c:pt idx="9">
                  <c:v>0.1855</c:v>
                </c:pt>
                <c:pt idx="10">
                  <c:v>0.18379999999999999</c:v>
                </c:pt>
              </c:numCache>
            </c:numRef>
          </c:val>
          <c:extLst>
            <c:ext xmlns:c16="http://schemas.microsoft.com/office/drawing/2014/chart" uri="{C3380CC4-5D6E-409C-BE32-E72D297353CC}">
              <c16:uniqueId val="{00000002-B653-459E-B3CA-767E992E0DD4}"/>
            </c:ext>
          </c:extLst>
        </c:ser>
        <c:ser>
          <c:idx val="3"/>
          <c:order val="3"/>
          <c:tx>
            <c:strRef>
              <c:f>Sheet1!$E$1</c:f>
              <c:strCache>
                <c:ptCount val="1"/>
                <c:pt idx="0">
                  <c:v>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 want to improve my numeracy to prove that I can do it</c:v>
                </c:pt>
                <c:pt idx="1">
                  <c:v>I want to improve my numeracy to get a qualification</c:v>
                </c:pt>
                <c:pt idx="2">
                  <c:v>When I come across something new, I try to relate it to what I already know</c:v>
                </c:pt>
                <c:pt idx="3">
                  <c:v>I like learning new things</c:v>
                </c:pt>
                <c:pt idx="4">
                  <c:v>When I hear or read about new ideas, I try to relate them to real life situations to which they might apply</c:v>
                </c:pt>
                <c:pt idx="5">
                  <c:v>I've been very focused on achieving something, but then lost interest</c:v>
                </c:pt>
                <c:pt idx="6">
                  <c:v>I don't give up, even when things get tough</c:v>
                </c:pt>
                <c:pt idx="7">
                  <c:v>I usually see things through to the end once I've got started</c:v>
                </c:pt>
                <c:pt idx="8">
                  <c:v>I can always be relied upon to finish things off</c:v>
                </c:pt>
                <c:pt idx="9">
                  <c:v>When I think about maths, I begin to feel uneasy</c:v>
                </c:pt>
                <c:pt idx="10">
                  <c:v>I tend to avoid situations which involve numbers and data</c:v>
                </c:pt>
              </c:strCache>
            </c:strRef>
          </c:cat>
          <c:val>
            <c:numRef>
              <c:f>Sheet1!$E$2:$E$12</c:f>
              <c:numCache>
                <c:formatCode>0.00%</c:formatCode>
                <c:ptCount val="11"/>
                <c:pt idx="0">
                  <c:v>0.2341</c:v>
                </c:pt>
                <c:pt idx="1">
                  <c:v>0.38600000000000001</c:v>
                </c:pt>
                <c:pt idx="2">
                  <c:v>2.4799999999999999E-2</c:v>
                </c:pt>
                <c:pt idx="3">
                  <c:v>1.7000000000000001E-2</c:v>
                </c:pt>
                <c:pt idx="4">
                  <c:v>5.8099999999999999E-2</c:v>
                </c:pt>
                <c:pt idx="5">
                  <c:v>0.2631</c:v>
                </c:pt>
                <c:pt idx="6">
                  <c:v>7.8200000000000006E-2</c:v>
                </c:pt>
                <c:pt idx="7">
                  <c:v>6.480000000000001E-2</c:v>
                </c:pt>
                <c:pt idx="8">
                  <c:v>7.4099999999999999E-2</c:v>
                </c:pt>
                <c:pt idx="9">
                  <c:v>0.39900000000000002</c:v>
                </c:pt>
                <c:pt idx="10">
                  <c:v>0.42780000000000001</c:v>
                </c:pt>
              </c:numCache>
            </c:numRef>
          </c:val>
          <c:extLst>
            <c:ext xmlns:c16="http://schemas.microsoft.com/office/drawing/2014/chart" uri="{C3380CC4-5D6E-409C-BE32-E72D297353CC}">
              <c16:uniqueId val="{00000003-B653-459E-B3CA-767E992E0DD4}"/>
            </c:ext>
          </c:extLst>
        </c:ser>
        <c:ser>
          <c:idx val="4"/>
          <c:order val="4"/>
          <c:tx>
            <c:strRef>
              <c:f>Sheet1!$F$1</c:f>
              <c:strCache>
                <c:ptCount val="1"/>
                <c:pt idx="0">
                  <c:v>Strongly disagree</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 want to improve my numeracy to prove that I can do it</c:v>
                </c:pt>
                <c:pt idx="1">
                  <c:v>I want to improve my numeracy to get a qualification</c:v>
                </c:pt>
                <c:pt idx="2">
                  <c:v>When I come across something new, I try to relate it to what I already know</c:v>
                </c:pt>
                <c:pt idx="3">
                  <c:v>I like learning new things</c:v>
                </c:pt>
                <c:pt idx="4">
                  <c:v>When I hear or read about new ideas, I try to relate them to real life situations to which they might apply</c:v>
                </c:pt>
                <c:pt idx="5">
                  <c:v>I've been very focused on achieving something, but then lost interest</c:v>
                </c:pt>
                <c:pt idx="6">
                  <c:v>I don't give up, even when things get tough</c:v>
                </c:pt>
                <c:pt idx="7">
                  <c:v>I usually see things through to the end once I've got started</c:v>
                </c:pt>
                <c:pt idx="8">
                  <c:v>I can always be relied upon to finish things off</c:v>
                </c:pt>
                <c:pt idx="9">
                  <c:v>When I think about maths, I begin to feel uneasy</c:v>
                </c:pt>
                <c:pt idx="10">
                  <c:v>I tend to avoid situations which involve numbers and data</c:v>
                </c:pt>
              </c:strCache>
            </c:strRef>
          </c:cat>
          <c:val>
            <c:numRef>
              <c:f>Sheet1!$F$2:$F$12</c:f>
              <c:numCache>
                <c:formatCode>0.00%</c:formatCode>
                <c:ptCount val="11"/>
                <c:pt idx="0">
                  <c:v>8.9200000000000002E-2</c:v>
                </c:pt>
                <c:pt idx="1">
                  <c:v>0.1424</c:v>
                </c:pt>
                <c:pt idx="2">
                  <c:v>3.3999999999999998E-3</c:v>
                </c:pt>
                <c:pt idx="3">
                  <c:v>4.0000000000000001E-3</c:v>
                </c:pt>
                <c:pt idx="4">
                  <c:v>1.4800000000000001E-2</c:v>
                </c:pt>
                <c:pt idx="5">
                  <c:v>3.44E-2</c:v>
                </c:pt>
                <c:pt idx="6">
                  <c:v>1.04E-2</c:v>
                </c:pt>
                <c:pt idx="7">
                  <c:v>1.2500000000000001E-2</c:v>
                </c:pt>
                <c:pt idx="8">
                  <c:v>1.43E-2</c:v>
                </c:pt>
                <c:pt idx="9">
                  <c:v>0.2301</c:v>
                </c:pt>
                <c:pt idx="10">
                  <c:v>0.20399999999999999</c:v>
                </c:pt>
              </c:numCache>
            </c:numRef>
          </c:val>
          <c:extLst>
            <c:ext xmlns:c16="http://schemas.microsoft.com/office/drawing/2014/chart" uri="{C3380CC4-5D6E-409C-BE32-E72D297353CC}">
              <c16:uniqueId val="{00000004-B653-459E-B3CA-767E992E0DD4}"/>
            </c:ext>
          </c:extLst>
        </c:ser>
        <c:dLbls>
          <c:dLblPos val="ctr"/>
          <c:showLegendKey val="0"/>
          <c:showVal val="1"/>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legend>
      <c:legendPos val="r"/>
      <c:overlay val="0"/>
      <c:txPr>
        <a:bodyPr/>
        <a:lstStyle/>
        <a:p>
          <a:pPr>
            <a:defRPr sz="900" b="0" i="0" u="none">
              <a:solidFill>
                <a:srgbClr val="595959"/>
              </a:solidFill>
              <a:latin typeface="Trebuchet MS"/>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0.1177</c:v>
                </c:pt>
                <c:pt idx="1">
                  <c:v>0.66920000000000002</c:v>
                </c:pt>
                <c:pt idx="2">
                  <c:v>1.7500000000000002E-2</c:v>
                </c:pt>
                <c:pt idx="3">
                  <c:v>0.1002</c:v>
                </c:pt>
                <c:pt idx="4">
                  <c:v>0.21299999999999999</c:v>
                </c:pt>
                <c:pt idx="5">
                  <c:v>0.5081</c:v>
                </c:pt>
                <c:pt idx="6">
                  <c:v>0.16109999999999999</c:v>
                </c:pt>
              </c:numCache>
            </c:numRef>
          </c:val>
          <c:extLst>
            <c:ext xmlns:c16="http://schemas.microsoft.com/office/drawing/2014/chart" uri="{C3380CC4-5D6E-409C-BE32-E72D297353CC}">
              <c16:uniqueId val="{00000000-1198-4EBE-BA34-944B922EC3C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8.3000000000000004E-2</c:v>
                </c:pt>
                <c:pt idx="1">
                  <c:v>0.71950000000000003</c:v>
                </c:pt>
                <c:pt idx="2">
                  <c:v>1.23E-2</c:v>
                </c:pt>
                <c:pt idx="3">
                  <c:v>7.0699999999999999E-2</c:v>
                </c:pt>
                <c:pt idx="4">
                  <c:v>0.19750000000000001</c:v>
                </c:pt>
                <c:pt idx="5">
                  <c:v>0.56130000000000002</c:v>
                </c:pt>
                <c:pt idx="6">
                  <c:v>0.15820000000000001</c:v>
                </c:pt>
              </c:numCache>
            </c:numRef>
          </c:val>
          <c:extLst>
            <c:ext xmlns:c16="http://schemas.microsoft.com/office/drawing/2014/chart" uri="{C3380CC4-5D6E-409C-BE32-E72D297353CC}">
              <c16:uniqueId val="{00000000-E876-4702-BC9A-379B391333F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6.0100000000000001E-2</c:v>
                </c:pt>
                <c:pt idx="1">
                  <c:v>0.76039999999999996</c:v>
                </c:pt>
                <c:pt idx="2">
                  <c:v>7.1999999999999998E-3</c:v>
                </c:pt>
                <c:pt idx="3">
                  <c:v>5.2900000000000003E-2</c:v>
                </c:pt>
                <c:pt idx="4">
                  <c:v>0.1794</c:v>
                </c:pt>
                <c:pt idx="5">
                  <c:v>0.61209999999999998</c:v>
                </c:pt>
                <c:pt idx="6">
                  <c:v>0.1484</c:v>
                </c:pt>
              </c:numCache>
            </c:numRef>
          </c:val>
          <c:extLst>
            <c:ext xmlns:c16="http://schemas.microsoft.com/office/drawing/2014/chart" uri="{C3380CC4-5D6E-409C-BE32-E72D297353CC}">
              <c16:uniqueId val="{00000000-46D6-4055-8240-EC27F5096EDD}"/>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0.54330000000000001</c:v>
                </c:pt>
                <c:pt idx="1">
                  <c:v>0.2215</c:v>
                </c:pt>
                <c:pt idx="2">
                  <c:v>7.5499999999999998E-2</c:v>
                </c:pt>
                <c:pt idx="3">
                  <c:v>0.46789999999999998</c:v>
                </c:pt>
                <c:pt idx="4">
                  <c:v>0.23519999999999999</c:v>
                </c:pt>
                <c:pt idx="5">
                  <c:v>0.16830000000000001</c:v>
                </c:pt>
                <c:pt idx="6">
                  <c:v>5.3199999999999997E-2</c:v>
                </c:pt>
              </c:numCache>
            </c:numRef>
          </c:val>
          <c:extLst>
            <c:ext xmlns:c16="http://schemas.microsoft.com/office/drawing/2014/chart" uri="{C3380CC4-5D6E-409C-BE32-E72D297353CC}">
              <c16:uniqueId val="{00000000-E362-481E-B96A-B3A1F6FB978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Not applicable - I don't hold a formal maths qualification</c:v>
                </c:pt>
                <c:pt idx="1">
                  <c:v>Don't know/ can't recall</c:v>
                </c:pt>
                <c:pt idx="2">
                  <c:v>Other</c:v>
                </c:pt>
                <c:pt idx="3">
                  <c:v>Certificate of Secondary Education (CSEs)</c:v>
                </c:pt>
                <c:pt idx="4">
                  <c:v>"Functional Skills"</c:v>
                </c:pt>
                <c:pt idx="5">
                  <c:v>GCSEs/ O'Level at D to G/ Grade 3 to 1 (or equivalent)</c:v>
                </c:pt>
                <c:pt idx="6">
                  <c:v>GCSEs/ O'Level at A to C/ Grade 9 to 4 (or equivalent)</c:v>
                </c:pt>
                <c:pt idx="7">
                  <c:v>A Level (any grade)</c:v>
                </c:pt>
                <c:pt idx="8">
                  <c:v>Degree level (e.g. BSc, MSc, PhD etc.)</c:v>
                </c:pt>
              </c:strCache>
            </c:strRef>
          </c:cat>
          <c:val>
            <c:numRef>
              <c:f>Sheet1!$B$2:$B$10</c:f>
              <c:numCache>
                <c:formatCode>0.00%</c:formatCode>
                <c:ptCount val="9"/>
                <c:pt idx="0">
                  <c:v>0.16320000000000001</c:v>
                </c:pt>
                <c:pt idx="1">
                  <c:v>1.9800000000000002E-2</c:v>
                </c:pt>
                <c:pt idx="2">
                  <c:v>2.81E-2</c:v>
                </c:pt>
                <c:pt idx="3">
                  <c:v>5.0999999999999997E-2</c:v>
                </c:pt>
                <c:pt idx="4">
                  <c:v>1.0999999999999999E-2</c:v>
                </c:pt>
                <c:pt idx="5">
                  <c:v>9.8500000000000004E-2</c:v>
                </c:pt>
                <c:pt idx="6">
                  <c:v>0.42670000000000002</c:v>
                </c:pt>
                <c:pt idx="7">
                  <c:v>0.14929999999999999</c:v>
                </c:pt>
                <c:pt idx="8">
                  <c:v>5.2499999999999998E-2</c:v>
                </c:pt>
              </c:numCache>
            </c:numRef>
          </c:val>
          <c:extLst>
            <c:ext xmlns:c16="http://schemas.microsoft.com/office/drawing/2014/chart" uri="{C3380CC4-5D6E-409C-BE32-E72D297353CC}">
              <c16:uniqueId val="{00000000-2DF2-4122-A12F-9A2A655AB91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0.58340000000000003</c:v>
                </c:pt>
                <c:pt idx="1">
                  <c:v>0.20030000000000001</c:v>
                </c:pt>
                <c:pt idx="2">
                  <c:v>0.1087</c:v>
                </c:pt>
                <c:pt idx="3">
                  <c:v>0.47470000000000001</c:v>
                </c:pt>
                <c:pt idx="4">
                  <c:v>0.21629999999999999</c:v>
                </c:pt>
                <c:pt idx="5">
                  <c:v>0.15140000000000001</c:v>
                </c:pt>
                <c:pt idx="6">
                  <c:v>4.8899999999999999E-2</c:v>
                </c:pt>
              </c:numCache>
            </c:numRef>
          </c:val>
          <c:extLst>
            <c:ext xmlns:c16="http://schemas.microsoft.com/office/drawing/2014/chart" uri="{C3380CC4-5D6E-409C-BE32-E72D297353CC}">
              <c16:uniqueId val="{00000000-30A6-469C-924C-0A473576B82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0.62980000000000003</c:v>
                </c:pt>
                <c:pt idx="1">
                  <c:v>0.16400000000000001</c:v>
                </c:pt>
                <c:pt idx="2">
                  <c:v>0.17330000000000001</c:v>
                </c:pt>
                <c:pt idx="3">
                  <c:v>0.45650000000000002</c:v>
                </c:pt>
                <c:pt idx="4">
                  <c:v>0.20619999999999999</c:v>
                </c:pt>
                <c:pt idx="5">
                  <c:v>0.1234</c:v>
                </c:pt>
                <c:pt idx="6">
                  <c:v>4.0599999999999997E-2</c:v>
                </c:pt>
              </c:numCache>
            </c:numRef>
          </c:val>
          <c:extLst>
            <c:ext xmlns:c16="http://schemas.microsoft.com/office/drawing/2014/chart" uri="{C3380CC4-5D6E-409C-BE32-E72D297353CC}">
              <c16:uniqueId val="{00000000-548A-42F2-90F6-8868B5D9243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0.4113</c:v>
                </c:pt>
                <c:pt idx="1">
                  <c:v>0.1908</c:v>
                </c:pt>
                <c:pt idx="2">
                  <c:v>9.3200000000000005E-2</c:v>
                </c:pt>
                <c:pt idx="3">
                  <c:v>0.31809999999999999</c:v>
                </c:pt>
                <c:pt idx="4">
                  <c:v>0.39789999999999998</c:v>
                </c:pt>
                <c:pt idx="5">
                  <c:v>0.15340000000000001</c:v>
                </c:pt>
                <c:pt idx="6">
                  <c:v>3.7400000000000003E-2</c:v>
                </c:pt>
              </c:numCache>
            </c:numRef>
          </c:val>
          <c:extLst>
            <c:ext xmlns:c16="http://schemas.microsoft.com/office/drawing/2014/chart" uri="{C3380CC4-5D6E-409C-BE32-E72D297353CC}">
              <c16:uniqueId val="{00000000-E02F-4A22-8FF2-A199F40C840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0.51100000000000001</c:v>
                </c:pt>
                <c:pt idx="1">
                  <c:v>0.13020000000000001</c:v>
                </c:pt>
                <c:pt idx="2">
                  <c:v>0.1356</c:v>
                </c:pt>
                <c:pt idx="3">
                  <c:v>0.37540000000000001</c:v>
                </c:pt>
                <c:pt idx="4">
                  <c:v>0.35880000000000001</c:v>
                </c:pt>
                <c:pt idx="5">
                  <c:v>9.8900000000000002E-2</c:v>
                </c:pt>
                <c:pt idx="6">
                  <c:v>3.1300000000000001E-2</c:v>
                </c:pt>
              </c:numCache>
            </c:numRef>
          </c:val>
          <c:extLst>
            <c:ext xmlns:c16="http://schemas.microsoft.com/office/drawing/2014/chart" uri="{C3380CC4-5D6E-409C-BE32-E72D297353CC}">
              <c16:uniqueId val="{00000000-5FCE-48E7-A6EB-B539FCA272B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0.44130000000000003</c:v>
                </c:pt>
                <c:pt idx="1">
                  <c:v>0.22</c:v>
                </c:pt>
                <c:pt idx="2">
                  <c:v>0.1164</c:v>
                </c:pt>
                <c:pt idx="3">
                  <c:v>0.32490000000000002</c:v>
                </c:pt>
                <c:pt idx="4">
                  <c:v>0.3387</c:v>
                </c:pt>
                <c:pt idx="5">
                  <c:v>0.17879999999999999</c:v>
                </c:pt>
                <c:pt idx="6">
                  <c:v>4.1200000000000001E-2</c:v>
                </c:pt>
              </c:numCache>
            </c:numRef>
          </c:val>
          <c:extLst>
            <c:ext xmlns:c16="http://schemas.microsoft.com/office/drawing/2014/chart" uri="{C3380CC4-5D6E-409C-BE32-E72D297353CC}">
              <c16:uniqueId val="{00000000-0F8D-49CF-A385-71A8CF6741C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0.1429</c:v>
                </c:pt>
                <c:pt idx="1">
                  <c:v>0.60950000000000004</c:v>
                </c:pt>
                <c:pt idx="2">
                  <c:v>2.8799999999999999E-2</c:v>
                </c:pt>
                <c:pt idx="3">
                  <c:v>0.11409999999999999</c:v>
                </c:pt>
                <c:pt idx="4">
                  <c:v>0.24759999999999999</c:v>
                </c:pt>
                <c:pt idx="5">
                  <c:v>0.45469999999999999</c:v>
                </c:pt>
                <c:pt idx="6">
                  <c:v>0.15479999999999999</c:v>
                </c:pt>
              </c:numCache>
            </c:numRef>
          </c:val>
          <c:extLst>
            <c:ext xmlns:c16="http://schemas.microsoft.com/office/drawing/2014/chart" uri="{C3380CC4-5D6E-409C-BE32-E72D297353CC}">
              <c16:uniqueId val="{00000000-C295-48AC-B947-7A8692522F44}"/>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7.2700000000000001E-2</c:v>
                </c:pt>
                <c:pt idx="1">
                  <c:v>0.77359999999999995</c:v>
                </c:pt>
                <c:pt idx="2">
                  <c:v>1.44E-2</c:v>
                </c:pt>
                <c:pt idx="3">
                  <c:v>5.8299999999999998E-2</c:v>
                </c:pt>
                <c:pt idx="4">
                  <c:v>0.15379999999999999</c:v>
                </c:pt>
                <c:pt idx="5">
                  <c:v>0.55489999999999995</c:v>
                </c:pt>
                <c:pt idx="6">
                  <c:v>0.21870000000000001</c:v>
                </c:pt>
              </c:numCache>
            </c:numRef>
          </c:val>
          <c:extLst>
            <c:ext xmlns:c16="http://schemas.microsoft.com/office/drawing/2014/chart" uri="{C3380CC4-5D6E-409C-BE32-E72D297353CC}">
              <c16:uniqueId val="{00000000-77C9-4688-B743-7B3396DD5F3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9.1300000000000006E-2</c:v>
                </c:pt>
                <c:pt idx="1">
                  <c:v>0.67230000000000001</c:v>
                </c:pt>
                <c:pt idx="2">
                  <c:v>1.8599999999999998E-2</c:v>
                </c:pt>
                <c:pt idx="3">
                  <c:v>7.2700000000000001E-2</c:v>
                </c:pt>
                <c:pt idx="4">
                  <c:v>0.2364</c:v>
                </c:pt>
                <c:pt idx="5">
                  <c:v>0.48120000000000002</c:v>
                </c:pt>
                <c:pt idx="6">
                  <c:v>0.19109999999999999</c:v>
                </c:pt>
              </c:numCache>
            </c:numRef>
          </c:val>
          <c:extLst>
            <c:ext xmlns:c16="http://schemas.microsoft.com/office/drawing/2014/chart" uri="{C3380CC4-5D6E-409C-BE32-E72D297353CC}">
              <c16:uniqueId val="{00000000-FC0B-4C56-8F14-C70F733C344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0.1013</c:v>
                </c:pt>
                <c:pt idx="1">
                  <c:v>0.68100000000000005</c:v>
                </c:pt>
                <c:pt idx="2">
                  <c:v>1.3899999999999999E-2</c:v>
                </c:pt>
                <c:pt idx="3">
                  <c:v>8.7400000000000005E-2</c:v>
                </c:pt>
                <c:pt idx="4">
                  <c:v>0.21779999999999999</c:v>
                </c:pt>
                <c:pt idx="5">
                  <c:v>0.51139999999999997</c:v>
                </c:pt>
                <c:pt idx="6">
                  <c:v>0.16950000000000001</c:v>
                </c:pt>
              </c:numCache>
            </c:numRef>
          </c:val>
          <c:extLst>
            <c:ext xmlns:c16="http://schemas.microsoft.com/office/drawing/2014/chart" uri="{C3380CC4-5D6E-409C-BE32-E72D297353CC}">
              <c16:uniqueId val="{00000000-3441-432A-9D9A-A54419DBAEC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0.3009</c:v>
                </c:pt>
                <c:pt idx="1">
                  <c:v>0.3241</c:v>
                </c:pt>
                <c:pt idx="2">
                  <c:v>5.9700000000000003E-2</c:v>
                </c:pt>
                <c:pt idx="3">
                  <c:v>0.24110000000000001</c:v>
                </c:pt>
                <c:pt idx="4">
                  <c:v>0.37509999999999999</c:v>
                </c:pt>
                <c:pt idx="5">
                  <c:v>0.25230000000000002</c:v>
                </c:pt>
                <c:pt idx="6">
                  <c:v>7.1800000000000003E-2</c:v>
                </c:pt>
              </c:numCache>
            </c:numRef>
          </c:val>
          <c:extLst>
            <c:ext xmlns:c16="http://schemas.microsoft.com/office/drawing/2014/chart" uri="{C3380CC4-5D6E-409C-BE32-E72D297353CC}">
              <c16:uniqueId val="{00000000-D4E7-4252-859D-62DF771ECD9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21</c:v>
                </c:pt>
                <c:pt idx="2">
                  <c:v>19</c:v>
                </c:pt>
                <c:pt idx="3">
                  <c:v>13</c:v>
                </c:pt>
                <c:pt idx="4">
                  <c:v>6</c:v>
                </c:pt>
              </c:strCache>
            </c:strRef>
          </c:cat>
          <c:val>
            <c:numRef>
              <c:f>Sheet1!$B$2:$B$6</c:f>
              <c:numCache>
                <c:formatCode>0.00%</c:formatCode>
                <c:ptCount val="5"/>
                <c:pt idx="0">
                  <c:v>8.9999999999999993E-3</c:v>
                </c:pt>
                <c:pt idx="1">
                  <c:v>0.97640000000000005</c:v>
                </c:pt>
                <c:pt idx="2">
                  <c:v>1.0500000000000001E-2</c:v>
                </c:pt>
                <c:pt idx="3">
                  <c:v>2.3E-3</c:v>
                </c:pt>
                <c:pt idx="4">
                  <c:v>1.6999999999999999E-3</c:v>
                </c:pt>
              </c:numCache>
            </c:numRef>
          </c:val>
          <c:extLst>
            <c:ext xmlns:c16="http://schemas.microsoft.com/office/drawing/2014/chart" uri="{C3380CC4-5D6E-409C-BE32-E72D297353CC}">
              <c16:uniqueId val="{00000000-1501-4A6F-9141-866CD0550D8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0.28389999999999999</c:v>
                </c:pt>
                <c:pt idx="1">
                  <c:v>0.33810000000000001</c:v>
                </c:pt>
                <c:pt idx="2">
                  <c:v>5.7500000000000002E-2</c:v>
                </c:pt>
                <c:pt idx="3">
                  <c:v>0.22639999999999999</c:v>
                </c:pt>
                <c:pt idx="4">
                  <c:v>0.378</c:v>
                </c:pt>
                <c:pt idx="5">
                  <c:v>0.27439999999999998</c:v>
                </c:pt>
                <c:pt idx="6">
                  <c:v>6.3799999999999996E-2</c:v>
                </c:pt>
              </c:numCache>
            </c:numRef>
          </c:val>
          <c:extLst>
            <c:ext xmlns:c16="http://schemas.microsoft.com/office/drawing/2014/chart" uri="{C3380CC4-5D6E-409C-BE32-E72D297353CC}">
              <c16:uniqueId val="{00000000-99A6-4153-97E8-B1969CB9D311}"/>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0.32990000000000003</c:v>
                </c:pt>
                <c:pt idx="1">
                  <c:v>0.26979999999999998</c:v>
                </c:pt>
                <c:pt idx="2">
                  <c:v>7.1599999999999997E-2</c:v>
                </c:pt>
                <c:pt idx="3">
                  <c:v>0.25829999999999997</c:v>
                </c:pt>
                <c:pt idx="4">
                  <c:v>0.40029999999999999</c:v>
                </c:pt>
                <c:pt idx="5">
                  <c:v>0.22259999999999999</c:v>
                </c:pt>
                <c:pt idx="6">
                  <c:v>4.7300000000000002E-2</c:v>
                </c:pt>
              </c:numCache>
            </c:numRef>
          </c:val>
          <c:extLst>
            <c:ext xmlns:c16="http://schemas.microsoft.com/office/drawing/2014/chart" uri="{C3380CC4-5D6E-409C-BE32-E72D297353CC}">
              <c16:uniqueId val="{00000000-2194-443D-ABC3-68F94122545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0.29139999999999999</c:v>
                </c:pt>
                <c:pt idx="1">
                  <c:v>0.28999999999999998</c:v>
                </c:pt>
                <c:pt idx="2">
                  <c:v>0.11119999999999999</c:v>
                </c:pt>
                <c:pt idx="3">
                  <c:v>0.1802</c:v>
                </c:pt>
                <c:pt idx="4">
                  <c:v>0.41860000000000003</c:v>
                </c:pt>
                <c:pt idx="5">
                  <c:v>0.2064</c:v>
                </c:pt>
                <c:pt idx="6">
                  <c:v>8.3500000000000005E-2</c:v>
                </c:pt>
              </c:numCache>
            </c:numRef>
          </c:val>
          <c:extLst>
            <c:ext xmlns:c16="http://schemas.microsoft.com/office/drawing/2014/chart" uri="{C3380CC4-5D6E-409C-BE32-E72D297353CC}">
              <c16:uniqueId val="{00000000-67F9-4904-9153-A89CAB9541D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0.3836</c:v>
                </c:pt>
                <c:pt idx="1">
                  <c:v>0.18840000000000001</c:v>
                </c:pt>
                <c:pt idx="2">
                  <c:v>9.6299999999999997E-2</c:v>
                </c:pt>
                <c:pt idx="3">
                  <c:v>0.28739999999999999</c:v>
                </c:pt>
                <c:pt idx="4">
                  <c:v>0.4279</c:v>
                </c:pt>
                <c:pt idx="5">
                  <c:v>0.1467</c:v>
                </c:pt>
                <c:pt idx="6">
                  <c:v>4.1700000000000001E-2</c:v>
                </c:pt>
              </c:numCache>
            </c:numRef>
          </c:val>
          <c:extLst>
            <c:ext xmlns:c16="http://schemas.microsoft.com/office/drawing/2014/chart" uri="{C3380CC4-5D6E-409C-BE32-E72D297353CC}">
              <c16:uniqueId val="{00000000-AC88-41A5-AF72-90A46CBA6D8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0.31169999999999998</c:v>
                </c:pt>
                <c:pt idx="1">
                  <c:v>0.32190000000000002</c:v>
                </c:pt>
                <c:pt idx="2">
                  <c:v>7.0800000000000002E-2</c:v>
                </c:pt>
                <c:pt idx="3">
                  <c:v>0.2409</c:v>
                </c:pt>
                <c:pt idx="4">
                  <c:v>0.3664</c:v>
                </c:pt>
                <c:pt idx="5">
                  <c:v>0.26229999999999998</c:v>
                </c:pt>
                <c:pt idx="6">
                  <c:v>5.96E-2</c:v>
                </c:pt>
              </c:numCache>
            </c:numRef>
          </c:val>
          <c:extLst>
            <c:ext xmlns:c16="http://schemas.microsoft.com/office/drawing/2014/chart" uri="{C3380CC4-5D6E-409C-BE32-E72D297353CC}">
              <c16:uniqueId val="{00000000-F496-4C98-988A-FFFF48055B2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8.8300000000000003E-2</c:v>
                </c:pt>
                <c:pt idx="1">
                  <c:v>0.68899999999999995</c:v>
                </c:pt>
                <c:pt idx="2">
                  <c:v>1.5699999999999999E-2</c:v>
                </c:pt>
                <c:pt idx="3">
                  <c:v>7.2599999999999998E-2</c:v>
                </c:pt>
                <c:pt idx="4">
                  <c:v>0.22270000000000001</c:v>
                </c:pt>
                <c:pt idx="5">
                  <c:v>0.52029999999999998</c:v>
                </c:pt>
                <c:pt idx="6">
                  <c:v>0.16880000000000001</c:v>
                </c:pt>
              </c:numCache>
            </c:numRef>
          </c:val>
          <c:extLst>
            <c:ext xmlns:c16="http://schemas.microsoft.com/office/drawing/2014/chart" uri="{C3380CC4-5D6E-409C-BE32-E72D297353CC}">
              <c16:uniqueId val="{00000000-1050-4B90-BB42-22660CFCDD0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0.64670000000000005</c:v>
                </c:pt>
                <c:pt idx="1">
                  <c:v>0.1555</c:v>
                </c:pt>
                <c:pt idx="2">
                  <c:v>0.2311</c:v>
                </c:pt>
                <c:pt idx="3">
                  <c:v>0.41560000000000002</c:v>
                </c:pt>
                <c:pt idx="4">
                  <c:v>0.1978</c:v>
                </c:pt>
                <c:pt idx="5">
                  <c:v>0.12570000000000001</c:v>
                </c:pt>
                <c:pt idx="6">
                  <c:v>2.9899999999999999E-2</c:v>
                </c:pt>
              </c:numCache>
            </c:numRef>
          </c:val>
          <c:extLst>
            <c:ext xmlns:c16="http://schemas.microsoft.com/office/drawing/2014/chart" uri="{C3380CC4-5D6E-409C-BE32-E72D297353CC}">
              <c16:uniqueId val="{00000000-1F15-485E-A564-910FD942E1E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0.14829999999999999</c:v>
                </c:pt>
                <c:pt idx="1">
                  <c:v>0.60199999999999998</c:v>
                </c:pt>
                <c:pt idx="2">
                  <c:v>0.02</c:v>
                </c:pt>
                <c:pt idx="3">
                  <c:v>0.1283</c:v>
                </c:pt>
                <c:pt idx="4">
                  <c:v>0.24970000000000001</c:v>
                </c:pt>
                <c:pt idx="5">
                  <c:v>0.44969999999999999</c:v>
                </c:pt>
                <c:pt idx="6">
                  <c:v>0.15229999999999999</c:v>
                </c:pt>
              </c:numCache>
            </c:numRef>
          </c:val>
          <c:extLst>
            <c:ext xmlns:c16="http://schemas.microsoft.com/office/drawing/2014/chart" uri="{C3380CC4-5D6E-409C-BE32-E72D297353CC}">
              <c16:uniqueId val="{00000000-6610-4029-9513-3D5C45D3623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2.8000000000000001E-2</c:v>
                </c:pt>
                <c:pt idx="1">
                  <c:v>0.83069999999999999</c:v>
                </c:pt>
                <c:pt idx="2">
                  <c:v>8.5000000000000006E-3</c:v>
                </c:pt>
                <c:pt idx="3">
                  <c:v>1.95E-2</c:v>
                </c:pt>
                <c:pt idx="4">
                  <c:v>0.14130000000000001</c:v>
                </c:pt>
                <c:pt idx="5">
                  <c:v>0.51119999999999999</c:v>
                </c:pt>
                <c:pt idx="6">
                  <c:v>0.31950000000000001</c:v>
                </c:pt>
              </c:numCache>
            </c:numRef>
          </c:val>
          <c:extLst>
            <c:ext xmlns:c16="http://schemas.microsoft.com/office/drawing/2014/chart" uri="{C3380CC4-5D6E-409C-BE32-E72D297353CC}">
              <c16:uniqueId val="{00000000-4BA6-450A-832D-7D2EBBB2005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0.61080000000000001</c:v>
                </c:pt>
                <c:pt idx="1">
                  <c:v>0.17879999999999999</c:v>
                </c:pt>
                <c:pt idx="2">
                  <c:v>0.23899999999999999</c:v>
                </c:pt>
                <c:pt idx="3">
                  <c:v>0.37180000000000002</c:v>
                </c:pt>
                <c:pt idx="4">
                  <c:v>0.2104</c:v>
                </c:pt>
                <c:pt idx="5">
                  <c:v>0.11509999999999999</c:v>
                </c:pt>
                <c:pt idx="6">
                  <c:v>6.3700000000000007E-2</c:v>
                </c:pt>
              </c:numCache>
            </c:numRef>
          </c:val>
          <c:extLst>
            <c:ext xmlns:c16="http://schemas.microsoft.com/office/drawing/2014/chart" uri="{C3380CC4-5D6E-409C-BE32-E72D297353CC}">
              <c16:uniqueId val="{00000000-C7CC-4AB5-8DC6-8F4E1083A09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46</c:v>
                </c:pt>
                <c:pt idx="2">
                  <c:v>48</c:v>
                </c:pt>
                <c:pt idx="3">
                  <c:v>58</c:v>
                </c:pt>
                <c:pt idx="4">
                  <c:v>42</c:v>
                </c:pt>
              </c:strCache>
            </c:strRef>
          </c:cat>
          <c:val>
            <c:numRef>
              <c:f>Sheet1!$B$2:$B$6</c:f>
              <c:numCache>
                <c:formatCode>0.00%</c:formatCode>
                <c:ptCount val="5"/>
                <c:pt idx="0">
                  <c:v>1.4E-2</c:v>
                </c:pt>
                <c:pt idx="1">
                  <c:v>2.01E-2</c:v>
                </c:pt>
                <c:pt idx="2">
                  <c:v>1.8100000000000002E-2</c:v>
                </c:pt>
                <c:pt idx="3">
                  <c:v>2.0999999999999999E-3</c:v>
                </c:pt>
                <c:pt idx="4">
                  <c:v>0.94569999999999999</c:v>
                </c:pt>
              </c:numCache>
            </c:numRef>
          </c:val>
          <c:extLst>
            <c:ext xmlns:c16="http://schemas.microsoft.com/office/drawing/2014/chart" uri="{C3380CC4-5D6E-409C-BE32-E72D297353CC}">
              <c16:uniqueId val="{00000000-E18C-4FD3-85DB-B18C1BCCF31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0.63180000000000003</c:v>
                </c:pt>
                <c:pt idx="1">
                  <c:v>0.18440000000000001</c:v>
                </c:pt>
                <c:pt idx="2">
                  <c:v>0.20399999999999999</c:v>
                </c:pt>
                <c:pt idx="3">
                  <c:v>0.42780000000000001</c:v>
                </c:pt>
                <c:pt idx="4">
                  <c:v>0.18379999999999999</c:v>
                </c:pt>
                <c:pt idx="5">
                  <c:v>0.14180000000000001</c:v>
                </c:pt>
                <c:pt idx="6">
                  <c:v>4.2599999999999999E-2</c:v>
                </c:pt>
              </c:numCache>
            </c:numRef>
          </c:val>
          <c:extLst>
            <c:ext xmlns:c16="http://schemas.microsoft.com/office/drawing/2014/chart" uri="{C3380CC4-5D6E-409C-BE32-E72D297353CC}">
              <c16:uniqueId val="{00000000-0CFB-4E6B-9B44-9A1B85A86C10}"/>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0.62919999999999998</c:v>
                </c:pt>
                <c:pt idx="1">
                  <c:v>0.18529999999999999</c:v>
                </c:pt>
                <c:pt idx="2">
                  <c:v>0.2301</c:v>
                </c:pt>
                <c:pt idx="3">
                  <c:v>0.39900000000000002</c:v>
                </c:pt>
                <c:pt idx="4">
                  <c:v>0.1855</c:v>
                </c:pt>
                <c:pt idx="5">
                  <c:v>0.1449</c:v>
                </c:pt>
                <c:pt idx="6">
                  <c:v>4.0399999999999998E-2</c:v>
                </c:pt>
              </c:numCache>
            </c:numRef>
          </c:val>
          <c:extLst>
            <c:ext xmlns:c16="http://schemas.microsoft.com/office/drawing/2014/chart" uri="{C3380CC4-5D6E-409C-BE32-E72D297353CC}">
              <c16:uniqueId val="{00000000-DFDC-49EE-AB63-A1A6B7A00DD8}"/>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8.8400000000000006E-2</c:v>
                </c:pt>
                <c:pt idx="1">
                  <c:v>0.65310000000000001</c:v>
                </c:pt>
                <c:pt idx="2">
                  <c:v>1.43E-2</c:v>
                </c:pt>
                <c:pt idx="3">
                  <c:v>7.4099999999999999E-2</c:v>
                </c:pt>
                <c:pt idx="4">
                  <c:v>0.25850000000000001</c:v>
                </c:pt>
                <c:pt idx="5">
                  <c:v>0.50219999999999998</c:v>
                </c:pt>
                <c:pt idx="6">
                  <c:v>0.15090000000000001</c:v>
                </c:pt>
              </c:numCache>
            </c:numRef>
          </c:val>
          <c:extLst>
            <c:ext xmlns:c16="http://schemas.microsoft.com/office/drawing/2014/chart" uri="{C3380CC4-5D6E-409C-BE32-E72D297353CC}">
              <c16:uniqueId val="{00000000-A50B-4AEB-B76B-4806720D5DB4}"/>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7.7200000000000005E-2</c:v>
                </c:pt>
                <c:pt idx="1">
                  <c:v>0.74490000000000001</c:v>
                </c:pt>
                <c:pt idx="2">
                  <c:v>1.2500000000000001E-2</c:v>
                </c:pt>
                <c:pt idx="3">
                  <c:v>6.4799999999999996E-2</c:v>
                </c:pt>
                <c:pt idx="4">
                  <c:v>0.17780000000000001</c:v>
                </c:pt>
                <c:pt idx="5">
                  <c:v>0.54730000000000001</c:v>
                </c:pt>
                <c:pt idx="6">
                  <c:v>0.1976</c:v>
                </c:pt>
              </c:numCache>
            </c:numRef>
          </c:val>
          <c:extLst>
            <c:ext xmlns:c16="http://schemas.microsoft.com/office/drawing/2014/chart" uri="{C3380CC4-5D6E-409C-BE32-E72D297353CC}">
              <c16:uniqueId val="{00000000-33A8-482C-93CF-DE8BD01DF61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8.8599999999999998E-2</c:v>
                </c:pt>
                <c:pt idx="1">
                  <c:v>0.69550000000000001</c:v>
                </c:pt>
                <c:pt idx="2">
                  <c:v>1.04E-2</c:v>
                </c:pt>
                <c:pt idx="3">
                  <c:v>7.8200000000000006E-2</c:v>
                </c:pt>
                <c:pt idx="4">
                  <c:v>0.21590000000000001</c:v>
                </c:pt>
                <c:pt idx="5">
                  <c:v>0.52229999999999999</c:v>
                </c:pt>
                <c:pt idx="6">
                  <c:v>0.17319999999999999</c:v>
                </c:pt>
              </c:numCache>
            </c:numRef>
          </c:val>
          <c:extLst>
            <c:ext xmlns:c16="http://schemas.microsoft.com/office/drawing/2014/chart" uri="{C3380CC4-5D6E-409C-BE32-E72D297353CC}">
              <c16:uniqueId val="{00000000-86DC-4CA4-8CAE-FBF161B436A6}"/>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0.2974</c:v>
                </c:pt>
                <c:pt idx="1">
                  <c:v>0.36990000000000001</c:v>
                </c:pt>
                <c:pt idx="2">
                  <c:v>3.44E-2</c:v>
                </c:pt>
                <c:pt idx="3">
                  <c:v>0.2631</c:v>
                </c:pt>
                <c:pt idx="4">
                  <c:v>0.33260000000000001</c:v>
                </c:pt>
                <c:pt idx="5">
                  <c:v>0.30149999999999999</c:v>
                </c:pt>
                <c:pt idx="6">
                  <c:v>6.8400000000000002E-2</c:v>
                </c:pt>
              </c:numCache>
            </c:numRef>
          </c:val>
          <c:extLst>
            <c:ext xmlns:c16="http://schemas.microsoft.com/office/drawing/2014/chart" uri="{C3380CC4-5D6E-409C-BE32-E72D297353CC}">
              <c16:uniqueId val="{00000000-E766-45CE-9F86-C372F006C87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7.2900000000000006E-2</c:v>
                </c:pt>
                <c:pt idx="1">
                  <c:v>0.60350000000000004</c:v>
                </c:pt>
                <c:pt idx="2">
                  <c:v>1.4800000000000001E-2</c:v>
                </c:pt>
                <c:pt idx="3">
                  <c:v>5.8099999999999999E-2</c:v>
                </c:pt>
                <c:pt idx="4">
                  <c:v>0.32369999999999999</c:v>
                </c:pt>
                <c:pt idx="5">
                  <c:v>0.51439999999999997</c:v>
                </c:pt>
                <c:pt idx="6">
                  <c:v>8.9099999999999999E-2</c:v>
                </c:pt>
              </c:numCache>
            </c:numRef>
          </c:val>
          <c:extLst>
            <c:ext xmlns:c16="http://schemas.microsoft.com/office/drawing/2014/chart" uri="{C3380CC4-5D6E-409C-BE32-E72D297353CC}">
              <c16:uniqueId val="{00000000-0E44-4989-899C-731BA1F21DEF}"/>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2.0899999999999998E-2</c:v>
                </c:pt>
                <c:pt idx="1">
                  <c:v>0.83299999999999996</c:v>
                </c:pt>
                <c:pt idx="2">
                  <c:v>4.0000000000000001E-3</c:v>
                </c:pt>
                <c:pt idx="3">
                  <c:v>1.7000000000000001E-2</c:v>
                </c:pt>
                <c:pt idx="4">
                  <c:v>0.14610000000000001</c:v>
                </c:pt>
                <c:pt idx="5">
                  <c:v>0.53190000000000004</c:v>
                </c:pt>
                <c:pt idx="6">
                  <c:v>0.30109999999999998</c:v>
                </c:pt>
              </c:numCache>
            </c:numRef>
          </c:val>
          <c:extLst>
            <c:ext xmlns:c16="http://schemas.microsoft.com/office/drawing/2014/chart" uri="{C3380CC4-5D6E-409C-BE32-E72D297353CC}">
              <c16:uniqueId val="{00000000-E36A-4209-8C95-C392DEA1A12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2.8299999999999999E-2</c:v>
                </c:pt>
                <c:pt idx="1">
                  <c:v>0.74450000000000005</c:v>
                </c:pt>
                <c:pt idx="2">
                  <c:v>3.3999999999999998E-3</c:v>
                </c:pt>
                <c:pt idx="3">
                  <c:v>2.4799999999999999E-2</c:v>
                </c:pt>
                <c:pt idx="4">
                  <c:v>0.22720000000000001</c:v>
                </c:pt>
                <c:pt idx="5">
                  <c:v>0.60040000000000004</c:v>
                </c:pt>
                <c:pt idx="6">
                  <c:v>0.14410000000000001</c:v>
                </c:pt>
              </c:numCache>
            </c:numRef>
          </c:val>
          <c:extLst>
            <c:ext xmlns:c16="http://schemas.microsoft.com/office/drawing/2014/chart" uri="{C3380CC4-5D6E-409C-BE32-E72D297353CC}">
              <c16:uniqueId val="{00000000-EC0F-4C04-945D-DE1BAF7DEEB5}"/>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0.52839999999999998</c:v>
                </c:pt>
                <c:pt idx="1">
                  <c:v>0.13300000000000001</c:v>
                </c:pt>
                <c:pt idx="2">
                  <c:v>0.1424</c:v>
                </c:pt>
                <c:pt idx="3">
                  <c:v>0.38600000000000001</c:v>
                </c:pt>
                <c:pt idx="4">
                  <c:v>0.33860000000000001</c:v>
                </c:pt>
                <c:pt idx="5">
                  <c:v>9.1300000000000006E-2</c:v>
                </c:pt>
                <c:pt idx="6">
                  <c:v>4.1700000000000001E-2</c:v>
                </c:pt>
              </c:numCache>
            </c:numRef>
          </c:val>
          <c:extLst>
            <c:ext xmlns:c16="http://schemas.microsoft.com/office/drawing/2014/chart" uri="{C3380CC4-5D6E-409C-BE32-E72D297353CC}">
              <c16:uniqueId val="{00000000-F6F9-4B49-AA61-75E2765400F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Leeds</c:v>
                </c:pt>
                <c:pt idx="2">
                  <c:v>Birmingham</c:v>
                </c:pt>
                <c:pt idx="3">
                  <c:v>Cardiff</c:v>
                </c:pt>
                <c:pt idx="4">
                  <c:v>London</c:v>
                </c:pt>
              </c:strCache>
            </c:strRef>
          </c:cat>
          <c:val>
            <c:numRef>
              <c:f>Sheet1!$B$2:$B$6</c:f>
              <c:numCache>
                <c:formatCode>0.00%</c:formatCode>
                <c:ptCount val="5"/>
                <c:pt idx="0">
                  <c:v>1.4200000000000001E-2</c:v>
                </c:pt>
                <c:pt idx="1">
                  <c:v>2.1899999999999999E-2</c:v>
                </c:pt>
                <c:pt idx="2">
                  <c:v>1.6799999999999999E-2</c:v>
                </c:pt>
                <c:pt idx="3">
                  <c:v>5.0900000000000001E-2</c:v>
                </c:pt>
                <c:pt idx="4">
                  <c:v>0.8962</c:v>
                </c:pt>
              </c:numCache>
            </c:numRef>
          </c:val>
          <c:extLst>
            <c:ext xmlns:c16="http://schemas.microsoft.com/office/drawing/2014/chart" uri="{C3380CC4-5D6E-409C-BE32-E72D297353CC}">
              <c16:uniqueId val="{00000000-40E7-46E9-8BC9-9B89AD5058C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Disagree</c:v>
                </c:pt>
                <c:pt idx="1">
                  <c:v>Net: Agree</c:v>
                </c:pt>
                <c:pt idx="2">
                  <c:v>Strongly disagree</c:v>
                </c:pt>
                <c:pt idx="3">
                  <c:v>Disagree</c:v>
                </c:pt>
                <c:pt idx="4">
                  <c:v>Neutral</c:v>
                </c:pt>
                <c:pt idx="5">
                  <c:v>Agree</c:v>
                </c:pt>
                <c:pt idx="6">
                  <c:v>Strongly agree</c:v>
                </c:pt>
              </c:strCache>
            </c:strRef>
          </c:cat>
          <c:val>
            <c:numRef>
              <c:f>Sheet1!$B$2:$B$8</c:f>
              <c:numCache>
                <c:formatCode>0.00%</c:formatCode>
                <c:ptCount val="7"/>
                <c:pt idx="0">
                  <c:v>0.32329999999999998</c:v>
                </c:pt>
                <c:pt idx="1">
                  <c:v>0.32029999999999997</c:v>
                </c:pt>
                <c:pt idx="2">
                  <c:v>8.9200000000000002E-2</c:v>
                </c:pt>
                <c:pt idx="3">
                  <c:v>0.2341</c:v>
                </c:pt>
                <c:pt idx="4">
                  <c:v>0.35639999999999999</c:v>
                </c:pt>
                <c:pt idx="5">
                  <c:v>0.2409</c:v>
                </c:pt>
                <c:pt idx="6">
                  <c:v>7.9399999999999998E-2</c:v>
                </c:pt>
              </c:numCache>
            </c:numRef>
          </c:val>
          <c:extLst>
            <c:ext xmlns:c16="http://schemas.microsoft.com/office/drawing/2014/chart" uri="{C3380CC4-5D6E-409C-BE32-E72D297353CC}">
              <c16:uniqueId val="{00000000-EC62-48D6-A67D-D291221B7E0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Anything else</c:v>
                </c:pt>
                <c:pt idx="1">
                  <c:v>10</c:v>
                </c:pt>
                <c:pt idx="2">
                  <c:v>5</c:v>
                </c:pt>
              </c:strCache>
            </c:strRef>
          </c:cat>
          <c:val>
            <c:numRef>
              <c:f>Sheet1!$B$2:$B$4</c:f>
              <c:numCache>
                <c:formatCode>0.00%</c:formatCode>
                <c:ptCount val="3"/>
                <c:pt idx="0">
                  <c:v>7.1599999999999997E-2</c:v>
                </c:pt>
                <c:pt idx="1">
                  <c:v>0.65149999999999997</c:v>
                </c:pt>
                <c:pt idx="2">
                  <c:v>0.27689999999999998</c:v>
                </c:pt>
              </c:numCache>
            </c:numRef>
          </c:val>
          <c:extLst>
            <c:ext xmlns:c16="http://schemas.microsoft.com/office/drawing/2014/chart" uri="{C3380CC4-5D6E-409C-BE32-E72D297353CC}">
              <c16:uniqueId val="{00000000-19AC-44EC-BA68-B2442BF871F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Anything else</c:v>
                </c:pt>
                <c:pt idx="1">
                  <c:v>500</c:v>
                </c:pt>
                <c:pt idx="2">
                  <c:v>100</c:v>
                </c:pt>
                <c:pt idx="3">
                  <c:v>5</c:v>
                </c:pt>
                <c:pt idx="4">
                  <c:v>1</c:v>
                </c:pt>
              </c:strCache>
            </c:strRef>
          </c:cat>
          <c:val>
            <c:numRef>
              <c:f>Sheet1!$B$2:$B$6</c:f>
              <c:numCache>
                <c:formatCode>0.00%</c:formatCode>
                <c:ptCount val="5"/>
                <c:pt idx="0">
                  <c:v>0.13569999999999999</c:v>
                </c:pt>
                <c:pt idx="1">
                  <c:v>3.6799999999999999E-2</c:v>
                </c:pt>
                <c:pt idx="2">
                  <c:v>0.36409999999999998</c:v>
                </c:pt>
                <c:pt idx="3">
                  <c:v>0.42099999999999999</c:v>
                </c:pt>
                <c:pt idx="4">
                  <c:v>4.24E-2</c:v>
                </c:pt>
              </c:numCache>
            </c:numRef>
          </c:val>
          <c:extLst>
            <c:ext xmlns:c16="http://schemas.microsoft.com/office/drawing/2014/chart" uri="{C3380CC4-5D6E-409C-BE32-E72D297353CC}">
              <c16:uniqueId val="{00000000-E4BB-457D-90A3-ABDCBD9FF77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Anything else</c:v>
                </c:pt>
                <c:pt idx="1">
                  <c:v>47</c:v>
                </c:pt>
                <c:pt idx="2">
                  <c:v>24</c:v>
                </c:pt>
                <c:pt idx="3">
                  <c:v>12</c:v>
                </c:pt>
              </c:strCache>
            </c:strRef>
          </c:cat>
          <c:val>
            <c:numRef>
              <c:f>Sheet1!$B$2:$B$5</c:f>
              <c:numCache>
                <c:formatCode>0.00%</c:formatCode>
                <c:ptCount val="4"/>
                <c:pt idx="0">
                  <c:v>0.12509999999999999</c:v>
                </c:pt>
                <c:pt idx="1">
                  <c:v>0.40570000000000001</c:v>
                </c:pt>
                <c:pt idx="2">
                  <c:v>0.42870000000000003</c:v>
                </c:pt>
                <c:pt idx="3">
                  <c:v>4.0500000000000001E-2</c:v>
                </c:pt>
              </c:numCache>
            </c:numRef>
          </c:val>
          <c:extLst>
            <c:ext xmlns:c16="http://schemas.microsoft.com/office/drawing/2014/chart" uri="{C3380CC4-5D6E-409C-BE32-E72D297353CC}">
              <c16:uniqueId val="{00000000-6C48-4CD7-9722-BD79C51577C4}"/>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Thursday</c:v>
                </c:pt>
                <c:pt idx="2">
                  <c:v>Wednesday</c:v>
                </c:pt>
                <c:pt idx="3">
                  <c:v>Tuesday</c:v>
                </c:pt>
                <c:pt idx="4">
                  <c:v>Monday</c:v>
                </c:pt>
              </c:strCache>
            </c:strRef>
          </c:cat>
          <c:val>
            <c:numRef>
              <c:f>Sheet1!$B$2:$B$6</c:f>
              <c:numCache>
                <c:formatCode>0.00%</c:formatCode>
                <c:ptCount val="5"/>
                <c:pt idx="0">
                  <c:v>2.3599999999999999E-2</c:v>
                </c:pt>
                <c:pt idx="1">
                  <c:v>0.75600000000000001</c:v>
                </c:pt>
                <c:pt idx="2">
                  <c:v>8.3999999999999995E-3</c:v>
                </c:pt>
                <c:pt idx="3">
                  <c:v>0.18629999999999999</c:v>
                </c:pt>
                <c:pt idx="4">
                  <c:v>2.58E-2</c:v>
                </c:pt>
              </c:numCache>
            </c:numRef>
          </c:val>
          <c:extLst>
            <c:ext xmlns:c16="http://schemas.microsoft.com/office/drawing/2014/chart" uri="{C3380CC4-5D6E-409C-BE32-E72D297353CC}">
              <c16:uniqueId val="{00000000-79F3-4281-92FA-2599006FD343}"/>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April 30th</c:v>
                </c:pt>
                <c:pt idx="2">
                  <c:v>April 28th</c:v>
                </c:pt>
                <c:pt idx="3">
                  <c:v>April 26th</c:v>
                </c:pt>
                <c:pt idx="4">
                  <c:v>April 27th</c:v>
                </c:pt>
              </c:strCache>
            </c:strRef>
          </c:cat>
          <c:val>
            <c:numRef>
              <c:f>Sheet1!$B$2:$B$6</c:f>
              <c:numCache>
                <c:formatCode>0.00%</c:formatCode>
                <c:ptCount val="5"/>
                <c:pt idx="0">
                  <c:v>8.4500000000000006E-2</c:v>
                </c:pt>
                <c:pt idx="1">
                  <c:v>7.1800000000000003E-2</c:v>
                </c:pt>
                <c:pt idx="2">
                  <c:v>7.8899999999999998E-2</c:v>
                </c:pt>
                <c:pt idx="3">
                  <c:v>0.72629999999999995</c:v>
                </c:pt>
                <c:pt idx="4">
                  <c:v>3.8399999999999997E-2</c:v>
                </c:pt>
              </c:numCache>
            </c:numRef>
          </c:val>
          <c:extLst>
            <c:ext xmlns:c16="http://schemas.microsoft.com/office/drawing/2014/chart" uri="{C3380CC4-5D6E-409C-BE32-E72D297353CC}">
              <c16:uniqueId val="{00000000-C52D-407B-BF30-5967D0DF9D0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1075 mm</c:v>
                </c:pt>
                <c:pt idx="2">
                  <c:v>172 cm</c:v>
                </c:pt>
                <c:pt idx="3">
                  <c:v>1.27 m</c:v>
                </c:pt>
                <c:pt idx="4">
                  <c:v>1.7 m</c:v>
                </c:pt>
              </c:strCache>
            </c:strRef>
          </c:cat>
          <c:val>
            <c:numRef>
              <c:f>Sheet1!$B$2:$B$6</c:f>
              <c:numCache>
                <c:formatCode>0.00%</c:formatCode>
                <c:ptCount val="5"/>
                <c:pt idx="0">
                  <c:v>9.3200000000000005E-2</c:v>
                </c:pt>
                <c:pt idx="1">
                  <c:v>6.7799999999999999E-2</c:v>
                </c:pt>
                <c:pt idx="2">
                  <c:v>0.5927</c:v>
                </c:pt>
                <c:pt idx="3">
                  <c:v>7.4700000000000003E-2</c:v>
                </c:pt>
                <c:pt idx="4">
                  <c:v>0.1716</c:v>
                </c:pt>
              </c:numCache>
            </c:numRef>
          </c:val>
          <c:extLst>
            <c:ext xmlns:c16="http://schemas.microsoft.com/office/drawing/2014/chart" uri="{C3380CC4-5D6E-409C-BE32-E72D297353CC}">
              <c16:uniqueId val="{00000000-AFF3-44D2-B279-F8E7B54375CE}"/>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1682566853056413"/>
          <c:y val="3.3743961352657004E-2"/>
          <c:w val="0.55661636045494312"/>
          <c:h val="0.89697898550724642"/>
        </c:manualLayout>
      </c:layout>
      <c:barChart>
        <c:barDir val="bar"/>
        <c:grouping val="clustered"/>
        <c:varyColors val="0"/>
        <c:ser>
          <c:idx val="0"/>
          <c:order val="0"/>
          <c:tx>
            <c:strRef>
              <c:f>Sheet1!$B$1</c:f>
              <c:strCache>
                <c:ptCount val="1"/>
                <c:pt idx="0">
                  <c:v>Total (n=2172)</c:v>
                </c:pt>
              </c:strCache>
            </c:strRef>
          </c:tx>
          <c:invertIfNegative val="1"/>
          <c:dLbls>
            <c:numFmt formatCode="0%" sourceLinked="0"/>
            <c:spPr>
              <a:noFill/>
              <a:ln>
                <a:noFill/>
              </a:ln>
              <a:effectLst/>
            </c:spPr>
            <c:txPr>
              <a:bodyPr/>
              <a:lstStyle/>
              <a:p>
                <a:pPr>
                  <a:defRPr sz="850" b="0" i="0" u="none">
                    <a:solidFill>
                      <a:srgbClr val="000000"/>
                    </a:solidFill>
                    <a:latin typeface="Trebuchet M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know</c:v>
                </c:pt>
                <c:pt idx="1">
                  <c:v>32%</c:v>
                </c:pt>
                <c:pt idx="2">
                  <c:v>65%</c:v>
                </c:pt>
                <c:pt idx="3">
                  <c:v>62%</c:v>
                </c:pt>
                <c:pt idx="4">
                  <c:v>45%</c:v>
                </c:pt>
              </c:strCache>
            </c:strRef>
          </c:cat>
          <c:val>
            <c:numRef>
              <c:f>Sheet1!$B$2:$B$6</c:f>
              <c:numCache>
                <c:formatCode>0.00%</c:formatCode>
                <c:ptCount val="5"/>
                <c:pt idx="0">
                  <c:v>7.5200000000000003E-2</c:v>
                </c:pt>
                <c:pt idx="1">
                  <c:v>0.79500000000000004</c:v>
                </c:pt>
                <c:pt idx="2">
                  <c:v>2.4799999999999999E-2</c:v>
                </c:pt>
                <c:pt idx="3">
                  <c:v>3.9E-2</c:v>
                </c:pt>
                <c:pt idx="4">
                  <c:v>6.6000000000000003E-2</c:v>
                </c:pt>
              </c:numCache>
            </c:numRef>
          </c:val>
          <c:extLst>
            <c:ext xmlns:c16="http://schemas.microsoft.com/office/drawing/2014/chart" uri="{C3380CC4-5D6E-409C-BE32-E72D297353CC}">
              <c16:uniqueId val="{00000000-0D27-4C45-9381-03675702050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low"/>
        <c:txPr>
          <a:bodyPr/>
          <a:lstStyle/>
          <a:p>
            <a:pPr>
              <a:defRPr sz="900" b="0" i="0" u="none">
                <a:solidFill>
                  <a:srgbClr val="595959"/>
                </a:solidFill>
                <a:latin typeface="Trebuchet MS"/>
              </a:defRPr>
            </a:pPr>
            <a:endParaRPr lang="en-US"/>
          </a:p>
        </c:txPr>
        <c:crossAx val="-2113994440"/>
        <c:crosses val="autoZero"/>
        <c:auto val="1"/>
        <c:lblAlgn val="ctr"/>
        <c:lblOffset val="730"/>
        <c:noMultiLvlLbl val="0"/>
      </c:catAx>
      <c:valAx>
        <c:axId val="-2113994440"/>
        <c:scaling>
          <c:orientation val="minMax"/>
          <c:max val="1"/>
          <c:min val="0"/>
        </c:scaling>
        <c:delete val="0"/>
        <c:axPos val="b"/>
        <c:majorGridlines/>
        <c:numFmt formatCode="0%" sourceLinked="0"/>
        <c:majorTickMark val="out"/>
        <c:minorTickMark val="none"/>
        <c:tickLblPos val="low"/>
        <c:txPr>
          <a:bodyPr/>
          <a:lstStyle/>
          <a:p>
            <a:pPr>
              <a:defRPr sz="900" b="1" i="0" u="none">
                <a:solidFill>
                  <a:srgbClr val="595959"/>
                </a:solidFill>
                <a:latin typeface="Trebuchet MS"/>
              </a:defRPr>
            </a:pPr>
            <a:endParaRPr lang="en-US"/>
          </a:p>
        </c:txPr>
        <c:crossAx val="-2068027336"/>
        <c:crosses val="autoZero"/>
        <c:crossBetween val="between"/>
        <c:majorUnit val="0.1"/>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11/19/2019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239" y="117089"/>
            <a:ext cx="2492298" cy="14019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a:t>SUPPORTING INFORMATION:</a:t>
            </a:r>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yougov.co.uk/solutions/research/realtime/targeted-research" TargetMode="External"/><Relationship Id="rId13" Type="http://schemas.openxmlformats.org/officeDocument/2006/relationships/image" Target="../media/image10.png"/><Relationship Id="rId18" Type="http://schemas.openxmlformats.org/officeDocument/2006/relationships/hyperlink" Target="https://yougov.co.uk/solutions/research/realtime/fifty-plus"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s://yougov.co.uk/solutions/research/realtime/gb-and-uk" TargetMode="External"/><Relationship Id="rId17" Type="http://schemas.openxmlformats.org/officeDocument/2006/relationships/image" Target="../media/image12.png"/><Relationship Id="rId25" Type="http://schemas.openxmlformats.org/officeDocument/2006/relationships/hyperlink" Target="https://youtu.be/WspUq481Kps" TargetMode="External"/><Relationship Id="rId2" Type="http://schemas.openxmlformats.org/officeDocument/2006/relationships/hyperlink" Target="https://yougov.co.uk/solutions/research/realtime" TargetMode="External"/><Relationship Id="rId16" Type="http://schemas.openxmlformats.org/officeDocument/2006/relationships/hyperlink" Target="https://yougov.co.uk/solutions/research/realtime/regional" TargetMode="External"/><Relationship Id="rId20" Type="http://schemas.openxmlformats.org/officeDocument/2006/relationships/hyperlink" Target="https://collaborate.yougov.com/#/register" TargetMode="External"/><Relationship Id="rId1" Type="http://schemas.openxmlformats.org/officeDocument/2006/relationships/slideMaster" Target="../slideMasters/slideMaster1.xml"/><Relationship Id="rId6" Type="http://schemas.openxmlformats.org/officeDocument/2006/relationships/hyperlink" Target="https://yougov.co.uk/solutions/research/realtime/international" TargetMode="External"/><Relationship Id="rId11" Type="http://schemas.openxmlformats.org/officeDocument/2006/relationships/image" Target="../media/image9.png"/><Relationship Id="rId24" Type="http://schemas.openxmlformats.org/officeDocument/2006/relationships/hyperlink" Target="https://collaborate.yougov.com/" TargetMode="Externa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hyperlink" Target="https://yougov.co.uk/solutions/research/realtime/children-and-parents" TargetMode="External"/><Relationship Id="rId19" Type="http://schemas.openxmlformats.org/officeDocument/2006/relationships/image" Target="../media/image13.png"/><Relationship Id="rId4" Type="http://schemas.openxmlformats.org/officeDocument/2006/relationships/hyperlink" Target="https://yougov.co.uk/solutions/research/realtime/business" TargetMode="External"/><Relationship Id="rId9" Type="http://schemas.openxmlformats.org/officeDocument/2006/relationships/image" Target="../media/image8.png"/><Relationship Id="rId14" Type="http://schemas.openxmlformats.org/officeDocument/2006/relationships/hyperlink" Target="https://yougov.co.uk/solutions/research/realtime/london-and-citybus" TargetMode="External"/><Relationship Id="rId22" Type="http://schemas.openxmlformats.org/officeDocument/2006/relationships/hyperlink" Target="https://www.youtube.com/watch?v=WspUq481Kps&amp;feature=youtu.b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ustomresearch@yougov.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3300" y="2432056"/>
            <a:ext cx="6188808" cy="507831"/>
          </a:xfrm>
        </p:spPr>
        <p:txBody>
          <a:bodyPr anchor="ctr" anchorCtr="0">
            <a:spAutoFit/>
          </a:bodyPr>
          <a:lstStyle>
            <a:lvl1pPr algn="l">
              <a:defRPr sz="30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a:lstStyle>
          <a:p>
            <a:r>
              <a:rPr lang="en-US" dirty="0"/>
              <a:t>Report Title</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r="38565"/>
          <a:stretch/>
        </p:blipFill>
        <p:spPr>
          <a:xfrm>
            <a:off x="7886699" y="963932"/>
            <a:ext cx="4305301" cy="4954267"/>
          </a:xfrm>
          <a:prstGeom prst="rect">
            <a:avLst/>
          </a:prstGeom>
        </p:spPr>
      </p:pic>
      <p:sp>
        <p:nvSpPr>
          <p:cNvPr id="19" name="Rectangle 18"/>
          <p:cNvSpPr/>
          <p:nvPr/>
        </p:nvSpPr>
        <p:spPr>
          <a:xfrm>
            <a:off x="0" y="26670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963932"/>
            <a:ext cx="2704664" cy="577579"/>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cxnSp>
        <p:nvCxnSpPr>
          <p:cNvPr id="24" name="Straight Connector 23"/>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0" hasCustomPrompt="1"/>
          </p:nvPr>
        </p:nvSpPr>
        <p:spPr>
          <a:xfrm>
            <a:off x="1027860" y="3272982"/>
            <a:ext cx="7397683" cy="398065"/>
          </a:xfrm>
        </p:spPr>
        <p:txBody>
          <a:bodyPr anchor="t">
            <a:normAutofit/>
          </a:bodyPr>
          <a:lstStyle>
            <a:lvl1pPr marL="0" indent="0">
              <a:buNone/>
              <a:defRPr sz="18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0" name="TextBox 9"/>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November 19, 2019</a:t>
            </a:fld>
            <a:endParaRPr lang="en-US" dirty="0">
              <a:solidFill>
                <a:schemeClr val="bg1">
                  <a:lumMod val="50000"/>
                </a:scheme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Text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a:t>Description</a:t>
            </a:r>
          </a:p>
        </p:txBody>
      </p:sp>
      <p:sp>
        <p:nvSpPr>
          <p:cNvPr id="3"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a:t>Title or Statement</a:t>
            </a:r>
          </a:p>
        </p:txBody>
      </p:sp>
      <p:sp>
        <p:nvSpPr>
          <p:cNvPr id="14"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Text Slide Dark Grey">
    <p:spTree>
      <p:nvGrpSpPr>
        <p:cNvPr id="1" name=""/>
        <p:cNvGrpSpPr/>
        <p:nvPr/>
      </p:nvGrpSpPr>
      <p:grpSpPr>
        <a:xfrm>
          <a:off x="0" y="0"/>
          <a:ext cx="0" cy="0"/>
          <a:chOff x="0" y="0"/>
          <a:chExt cx="0" cy="0"/>
        </a:xfrm>
      </p:grpSpPr>
      <p:sp>
        <p:nvSpPr>
          <p:cNvPr id="9" name="Rectangle 8"/>
          <p:cNvSpPr/>
          <p:nvPr/>
        </p:nvSpPr>
        <p:spPr>
          <a:xfrm>
            <a:off x="0" y="363"/>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a:t>Quote or statement</a:t>
            </a:r>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a:t>Description</a:t>
            </a:r>
          </a:p>
        </p:txBody>
      </p:sp>
      <p:sp>
        <p:nvSpPr>
          <p:cNvPr id="14"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Text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a:t>Quote or statement</a:t>
            </a:r>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a:t>Description</a:t>
            </a:r>
          </a:p>
        </p:txBody>
      </p:sp>
      <p:sp>
        <p:nvSpPr>
          <p:cNvPr id="14" name="Text Placeholder 2"/>
          <p:cNvSpPr>
            <a:spLocks noGrp="1"/>
          </p:cNvSpPr>
          <p:nvPr>
            <p:ph type="body" sz="quarter" idx="12" hasCustomPrompt="1"/>
          </p:nvPr>
        </p:nvSpPr>
        <p:spPr>
          <a:xfrm>
            <a:off x="4825999" y="369888"/>
            <a:ext cx="5649089" cy="625535"/>
          </a:xfrm>
        </p:spPr>
        <p:txBody>
          <a:bodyPr>
            <a:normAutofit/>
          </a:bodyPr>
          <a:lstStyle>
            <a:lvl1pPr>
              <a:defRPr sz="3600">
                <a:solidFill>
                  <a:schemeClr val="tx1"/>
                </a:solidFill>
              </a:defRPr>
            </a:lvl1pPr>
          </a:lstStyle>
          <a:p>
            <a:pPr lvl="0"/>
            <a:r>
              <a:rPr lang="en-US" dirty="0"/>
              <a:t>Title or Statement</a:t>
            </a:r>
          </a:p>
        </p:txBody>
      </p:sp>
      <p:sp>
        <p:nvSpPr>
          <p:cNvPr id="15"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dirty="0"/>
              <a:t>Description</a:t>
            </a:r>
          </a:p>
        </p:txBody>
      </p:sp>
    </p:spTree>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8098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538386"/>
            <a:ext cx="10515600" cy="466281"/>
          </a:xfrm>
        </p:spPr>
        <p:txBody>
          <a:bodyPr/>
          <a:lstStyle>
            <a:lvl1pPr>
              <a:defRPr sz="2700"/>
            </a:lvl1p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0086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dic_autoslide_v2">
    <p:spTree>
      <p:nvGrpSpPr>
        <p:cNvPr id="1" name=""/>
        <p:cNvGrpSpPr/>
        <p:nvPr/>
      </p:nvGrpSpPr>
      <p:grpSpPr>
        <a:xfrm>
          <a:off x="0" y="0"/>
          <a:ext cx="0" cy="0"/>
          <a:chOff x="0" y="0"/>
          <a:chExt cx="0" cy="0"/>
        </a:xfrm>
      </p:grpSpPr>
      <p:sp>
        <p:nvSpPr>
          <p:cNvPr id="3" name="Title 2"/>
          <p:cNvSpPr>
            <a:spLocks noGrp="1"/>
          </p:cNvSpPr>
          <p:nvPr>
            <p:ph type="title"/>
          </p:nvPr>
        </p:nvSpPr>
        <p:spPr>
          <a:xfrm>
            <a:off x="838200" y="324000"/>
            <a:ext cx="10515600" cy="466281"/>
          </a:xfrm>
        </p:spPr>
        <p:txBody>
          <a:bodyPr/>
          <a:lstStyle>
            <a:lvl1pPr>
              <a:defRPr sz="2700"/>
            </a:lvl1p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5" name="Content Placeholder 4"/>
          <p:cNvSpPr>
            <a:spLocks noGrp="1"/>
          </p:cNvSpPr>
          <p:nvPr>
            <p:ph sz="quarter" idx="15" hasCustomPrompt="1"/>
          </p:nvPr>
        </p:nvSpPr>
        <p:spPr>
          <a:xfrm>
            <a:off x="838800" y="828000"/>
            <a:ext cx="10515600" cy="612000"/>
          </a:xfrm>
        </p:spPr>
        <p:txBody>
          <a:bodyPr>
            <a:normAutofit/>
          </a:bodyPr>
          <a:lstStyle>
            <a:lvl1pPr marL="0" indent="0">
              <a:buNone/>
              <a:defRPr sz="1600">
                <a:solidFill>
                  <a:srgbClr val="595959"/>
                </a:solidFill>
              </a:defRPr>
            </a:lvl1pPr>
          </a:lstStyle>
          <a:p>
            <a:pPr lvl="0"/>
            <a:r>
              <a:rPr lang="en-GB" dirty="0"/>
              <a:t>Click to add text</a:t>
            </a:r>
          </a:p>
        </p:txBody>
      </p:sp>
    </p:spTree>
    <p:extLst>
      <p:ext uri="{BB962C8B-B14F-4D97-AF65-F5344CB8AC3E}">
        <p14:creationId xmlns:p14="http://schemas.microsoft.com/office/powerpoint/2010/main" val="300190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hart">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ctr">
              <a:defRPr sz="1400" baseline="0">
                <a:solidFill>
                  <a:schemeClr val="tx1"/>
                </a:solidFill>
              </a:defRPr>
            </a:lvl1pPr>
          </a:lstStyle>
          <a:p>
            <a:pPr lvl="0"/>
            <a:r>
              <a:rPr lang="en-US" dirty="0"/>
              <a:t>CHART TITLE</a:t>
            </a:r>
          </a:p>
        </p:txBody>
      </p:sp>
      <p:sp>
        <p:nvSpPr>
          <p:cNvPr id="8" name="Chart Placeholder 7"/>
          <p:cNvSpPr>
            <a:spLocks noGrp="1"/>
          </p:cNvSpPr>
          <p:nvPr>
            <p:ph type="chart" sz="quarter" idx="12"/>
          </p:nvPr>
        </p:nvSpPr>
        <p:spPr>
          <a:xfrm>
            <a:off x="838199" y="2212975"/>
            <a:ext cx="10515602" cy="3843696"/>
          </a:xfrm>
        </p:spPr>
        <p:txBody>
          <a:bodyPr/>
          <a:lstStyle/>
          <a:p>
            <a:endParaRPr lang="en-US" dirty="0"/>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a:t>Description</a:t>
            </a:r>
          </a:p>
        </p:txBody>
      </p:sp>
    </p:spTree>
    <p:extLst>
      <p:ext uri="{BB962C8B-B14F-4D97-AF65-F5344CB8AC3E}">
        <p14:creationId xmlns:p14="http://schemas.microsoft.com/office/powerpoint/2010/main" val="2635815052"/>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3" name="Title 2"/>
          <p:cNvSpPr>
            <a:spLocks noGrp="1"/>
          </p:cNvSpPr>
          <p:nvPr>
            <p:ph type="title"/>
          </p:nvPr>
        </p:nvSpPr>
        <p:spPr>
          <a:xfrm>
            <a:off x="838200" y="476061"/>
            <a:ext cx="10515600" cy="590931"/>
          </a:xfrm>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5120149" cy="297426"/>
          </a:xfrm>
        </p:spPr>
        <p:txBody>
          <a:bodyPr wrap="square" anchor="b" anchorCtr="0">
            <a:spAutoFit/>
          </a:bodyPr>
          <a:lstStyle>
            <a:lvl1pPr algn="ctr">
              <a:defRPr sz="1400" baseline="0">
                <a:solidFill>
                  <a:schemeClr val="tx1"/>
                </a:solidFill>
              </a:defRPr>
            </a:lvl1pPr>
          </a:lstStyle>
          <a:p>
            <a:pPr lvl="0"/>
            <a:r>
              <a:rPr lang="en-US" dirty="0"/>
              <a:t>CHART TITLE</a:t>
            </a:r>
          </a:p>
        </p:txBody>
      </p:sp>
      <p:sp>
        <p:nvSpPr>
          <p:cNvPr id="8" name="Chart Placeholder 7"/>
          <p:cNvSpPr>
            <a:spLocks noGrp="1"/>
          </p:cNvSpPr>
          <p:nvPr>
            <p:ph type="chart" sz="quarter" idx="12"/>
          </p:nvPr>
        </p:nvSpPr>
        <p:spPr>
          <a:xfrm>
            <a:off x="838199" y="2212975"/>
            <a:ext cx="5120149" cy="3843696"/>
          </a:xfrm>
        </p:spPr>
        <p:txBody>
          <a:bodyPr/>
          <a:lstStyle/>
          <a:p>
            <a:endParaRPr lang="en-US"/>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a:t>Description</a:t>
            </a:r>
          </a:p>
        </p:txBody>
      </p:sp>
      <p:sp>
        <p:nvSpPr>
          <p:cNvPr id="7" name="Text Placeholder 5"/>
          <p:cNvSpPr>
            <a:spLocks noGrp="1"/>
          </p:cNvSpPr>
          <p:nvPr>
            <p:ph type="body" sz="quarter" idx="14" hasCustomPrompt="1"/>
          </p:nvPr>
        </p:nvSpPr>
        <p:spPr>
          <a:xfrm>
            <a:off x="6233651" y="1905000"/>
            <a:ext cx="5120149" cy="297426"/>
          </a:xfrm>
        </p:spPr>
        <p:txBody>
          <a:bodyPr wrap="square" anchor="b" anchorCtr="0">
            <a:spAutoFit/>
          </a:bodyPr>
          <a:lstStyle>
            <a:lvl1pPr algn="ctr">
              <a:defRPr sz="1400" baseline="0">
                <a:solidFill>
                  <a:schemeClr val="tx1"/>
                </a:solidFill>
              </a:defRPr>
            </a:lvl1pPr>
          </a:lstStyle>
          <a:p>
            <a:pPr lvl="0"/>
            <a:r>
              <a:rPr lang="en-US" dirty="0"/>
              <a:t>CHART TITLE</a:t>
            </a:r>
          </a:p>
        </p:txBody>
      </p:sp>
      <p:sp>
        <p:nvSpPr>
          <p:cNvPr id="9" name="Chart Placeholder 7"/>
          <p:cNvSpPr>
            <a:spLocks noGrp="1"/>
          </p:cNvSpPr>
          <p:nvPr>
            <p:ph type="chart" sz="quarter" idx="15"/>
          </p:nvPr>
        </p:nvSpPr>
        <p:spPr>
          <a:xfrm>
            <a:off x="6233651" y="2212975"/>
            <a:ext cx="5120149" cy="3843696"/>
          </a:xfrm>
        </p:spPr>
        <p:txBody>
          <a:bodyPr/>
          <a:lstStyle/>
          <a:p>
            <a:endParaRPr lang="en-US"/>
          </a:p>
        </p:txBody>
      </p:sp>
    </p:spTree>
    <p:extLst>
      <p:ext uri="{BB962C8B-B14F-4D97-AF65-F5344CB8AC3E}">
        <p14:creationId xmlns:p14="http://schemas.microsoft.com/office/powerpoint/2010/main" val="2891755847"/>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838199" y="2212976"/>
            <a:ext cx="10515601" cy="3843338"/>
          </a:xfrm>
        </p:spPr>
        <p:txBody>
          <a:bodyPr/>
          <a:lstStyle/>
          <a:p>
            <a:endParaRPr lang="en-US" dirty="0"/>
          </a:p>
        </p:txBody>
      </p:sp>
      <p:sp>
        <p:nvSpPr>
          <p:cNvPr id="3" name="Title 2"/>
          <p:cNvSpPr>
            <a:spLocks noGrp="1"/>
          </p:cNvSpPr>
          <p:nvPr>
            <p:ph type="title"/>
          </p:nvPr>
        </p:nvSpPr>
        <p:spPr>
          <a:xfrm>
            <a:off x="838200" y="476061"/>
            <a:ext cx="10515600" cy="590931"/>
          </a:xfrm>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6" name="Text Placeholder 5"/>
          <p:cNvSpPr>
            <a:spLocks noGrp="1"/>
          </p:cNvSpPr>
          <p:nvPr>
            <p:ph type="body" sz="quarter" idx="11" hasCustomPrompt="1"/>
          </p:nvPr>
        </p:nvSpPr>
        <p:spPr>
          <a:xfrm>
            <a:off x="838199" y="1905000"/>
            <a:ext cx="10515601" cy="297426"/>
          </a:xfrm>
        </p:spPr>
        <p:txBody>
          <a:bodyPr wrap="square" anchor="b" anchorCtr="0">
            <a:spAutoFit/>
          </a:bodyPr>
          <a:lstStyle>
            <a:lvl1pPr algn="l">
              <a:defRPr sz="1400" baseline="0">
                <a:solidFill>
                  <a:schemeClr val="tx1"/>
                </a:solidFill>
              </a:defRPr>
            </a:lvl1pPr>
          </a:lstStyle>
          <a:p>
            <a:pPr lvl="0"/>
            <a:r>
              <a:rPr lang="en-US" dirty="0"/>
              <a:t>TABLE TITLE</a:t>
            </a:r>
          </a:p>
        </p:txBody>
      </p:sp>
      <p:sp>
        <p:nvSpPr>
          <p:cNvPr id="10" name="Text Placeholder 9"/>
          <p:cNvSpPr>
            <a:spLocks noGrp="1"/>
          </p:cNvSpPr>
          <p:nvPr>
            <p:ph type="body" sz="quarter" idx="13" hasCustomPrompt="1"/>
          </p:nvPr>
        </p:nvSpPr>
        <p:spPr>
          <a:xfrm>
            <a:off x="838200" y="1207008"/>
            <a:ext cx="10515600" cy="572631"/>
          </a:xfrm>
        </p:spPr>
        <p:txBody>
          <a:bodyPr>
            <a:normAutofit/>
          </a:bodyPr>
          <a:lstStyle>
            <a:lvl1pPr>
              <a:defRPr sz="1800"/>
            </a:lvl1pPr>
          </a:lstStyle>
          <a:p>
            <a:pPr lvl="0"/>
            <a:r>
              <a:rPr lang="en-US" dirty="0"/>
              <a:t>Description</a:t>
            </a:r>
          </a:p>
        </p:txBody>
      </p:sp>
    </p:spTree>
    <p:extLst>
      <p:ext uri="{BB962C8B-B14F-4D97-AF65-F5344CB8AC3E}">
        <p14:creationId xmlns:p14="http://schemas.microsoft.com/office/powerpoint/2010/main" val="700533530"/>
      </p:ext>
    </p:extLst>
  </p:cSld>
  <p:clrMapOvr>
    <a:masterClrMapping/>
  </p:clrMapOvr>
  <p:extLst mod="1">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1345" y="2564441"/>
            <a:ext cx="10515600" cy="590931"/>
          </a:xfrm>
        </p:spPr>
        <p:txBody>
          <a:bodyPr anchor="ctr" anchorCtr="0"/>
          <a:lstStyle>
            <a:lvl1pPr>
              <a:defRPr>
                <a:solidFill>
                  <a:schemeClr val="tx1"/>
                </a:solidFill>
                <a:latin typeface="Trebuchet MS" panose="020B0603020202020204" pitchFamily="34" charset="0"/>
              </a:defRPr>
            </a:lvl1pPr>
          </a:lstStyle>
          <a:p>
            <a:r>
              <a:rPr lang="en-US" dirty="0"/>
              <a:t>Report Title</a:t>
            </a:r>
          </a:p>
        </p:txBody>
      </p:sp>
      <p:sp>
        <p:nvSpPr>
          <p:cNvPr id="9" name="Rectangle 8"/>
          <p:cNvSpPr/>
          <p:nvPr/>
        </p:nvSpPr>
        <p:spPr>
          <a:xfrm>
            <a:off x="0" y="2844530"/>
            <a:ext cx="635000" cy="54313"/>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126794"/>
            <a:ext cx="1942019" cy="414717"/>
          </a:xfrm>
          <a:prstGeom prst="rect">
            <a:avLst/>
          </a:prstGeom>
        </p:spPr>
      </p:pic>
      <p:sp>
        <p:nvSpPr>
          <p:cNvPr id="4" name="Picture Placeholder 3"/>
          <p:cNvSpPr>
            <a:spLocks noGrp="1"/>
          </p:cNvSpPr>
          <p:nvPr>
            <p:ph type="pic" sz="quarter" idx="10" hasCustomPrompt="1"/>
          </p:nvPr>
        </p:nvSpPr>
        <p:spPr>
          <a:xfrm>
            <a:off x="1066800" y="4354513"/>
            <a:ext cx="3630613" cy="1319212"/>
          </a:xfrm>
        </p:spPr>
        <p:txBody>
          <a:bodyPr/>
          <a:lstStyle>
            <a:lvl1pPr>
              <a:defRPr/>
            </a:lvl1pPr>
          </a:lstStyle>
          <a:p>
            <a:r>
              <a:rPr lang="en-US" dirty="0"/>
              <a:t>Client Logo</a:t>
            </a:r>
          </a:p>
        </p:txBody>
      </p:sp>
      <p:cxnSp>
        <p:nvCxnSpPr>
          <p:cNvPr id="33" name="Straight Connector 32"/>
          <p:cNvCxnSpPr/>
          <p:nvPr userDrawn="1"/>
        </p:nvCxnSpPr>
        <p:spPr>
          <a:xfrm>
            <a:off x="901700" y="6067139"/>
            <a:ext cx="10388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100" y="6377591"/>
            <a:ext cx="226060" cy="226060"/>
          </a:xfrm>
          <a:prstGeom prst="rect">
            <a:avLst/>
          </a:prstGeom>
        </p:spPr>
      </p:pic>
      <p:sp>
        <p:nvSpPr>
          <p:cNvPr id="15" name="TextBox 14"/>
          <p:cNvSpPr txBox="1"/>
          <p:nvPr userDrawn="1"/>
        </p:nvSpPr>
        <p:spPr>
          <a:xfrm>
            <a:off x="1280160" y="6353616"/>
            <a:ext cx="2491739" cy="261610"/>
          </a:xfrm>
          <a:prstGeom prst="rect">
            <a:avLst/>
          </a:prstGeom>
          <a:noFill/>
        </p:spPr>
        <p:txBody>
          <a:bodyPr wrap="square" rtlCol="0">
            <a:spAutoFit/>
          </a:bodyPr>
          <a:lstStyle/>
          <a:p>
            <a:fld id="{3AA5C8AA-028B-7E43-960F-F00C336ECBA5}" type="datetime4">
              <a:rPr lang="en-US" sz="1100" smtClean="0">
                <a:solidFill>
                  <a:schemeClr val="bg1">
                    <a:lumMod val="50000"/>
                  </a:schemeClr>
                </a:solidFill>
              </a:rPr>
              <a:t>November 19, 2019</a:t>
            </a:fld>
            <a:endParaRPr lang="en-US" dirty="0">
              <a:solidFill>
                <a:schemeClr val="bg1">
                  <a:lumMod val="50000"/>
                </a:schemeClr>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929408" y="1611313"/>
            <a:ext cx="5149130" cy="3657600"/>
          </a:xfrm>
        </p:spPr>
        <p:txBody>
          <a:bodyPr/>
          <a:lstStyle>
            <a:lvl1pPr>
              <a:defRPr baseline="0"/>
            </a:lvl1pPr>
          </a:lstStyle>
          <a:p>
            <a:r>
              <a:rPr lang="en-US" dirty="0"/>
              <a:t>Photo Placeholder</a:t>
            </a:r>
          </a:p>
        </p:txBody>
      </p:sp>
      <p:sp>
        <p:nvSpPr>
          <p:cNvPr id="26" name="Content Placeholder 25"/>
          <p:cNvSpPr>
            <a:spLocks noGrp="1"/>
          </p:cNvSpPr>
          <p:nvPr>
            <p:ph sz="quarter" idx="25"/>
          </p:nvPr>
        </p:nvSpPr>
        <p:spPr>
          <a:xfrm>
            <a:off x="6361112" y="1917773"/>
            <a:ext cx="4977678" cy="306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5" name="Footer Placeholder 3"/>
          <p:cNvSpPr>
            <a:spLocks noGrp="1"/>
          </p:cNvSpPr>
          <p:nvPr>
            <p:ph type="ftr" sz="quarter" idx="10"/>
          </p:nvPr>
        </p:nvSpPr>
        <p:spPr>
          <a:xfrm>
            <a:off x="2885768" y="6401750"/>
            <a:ext cx="6420464" cy="238704"/>
          </a:xfrm>
        </p:spPr>
        <p:txBody>
          <a:bodyPr/>
          <a:lstStyle/>
          <a:p>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929409" y="1611313"/>
            <a:ext cx="5107710" cy="416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p:cNvSpPr>
            <a:spLocks noGrp="1"/>
          </p:cNvSpPr>
          <p:nvPr>
            <p:ph sz="quarter" idx="11"/>
          </p:nvPr>
        </p:nvSpPr>
        <p:spPr>
          <a:xfrm>
            <a:off x="6037119" y="1611313"/>
            <a:ext cx="5280889" cy="416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Footer Placeholder 3"/>
          <p:cNvSpPr>
            <a:spLocks noGrp="1"/>
          </p:cNvSpPr>
          <p:nvPr>
            <p:ph type="ftr" sz="quarter" idx="12"/>
          </p:nvPr>
        </p:nvSpPr>
        <p:spPr>
          <a:xfrm>
            <a:off x="2885768" y="6401750"/>
            <a:ext cx="6420464" cy="238704"/>
          </a:xfrm>
        </p:spPr>
        <p:txBody>
          <a:bodyPr/>
          <a:lstStyle/>
          <a:p>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9630" y="2530471"/>
            <a:ext cx="10398378" cy="806824"/>
          </a:xfrm>
        </p:spPr>
        <p:txBody>
          <a:bodyPr anchor="t">
            <a:noAutofit/>
          </a:bodyPr>
          <a:lstStyle>
            <a:lvl1pPr>
              <a:defRPr sz="4000">
                <a:solidFill>
                  <a:schemeClr val="tx1"/>
                </a:solidFill>
              </a:defRPr>
            </a:lvl1pPr>
          </a:lstStyle>
          <a:p>
            <a:r>
              <a:rPr lang="en-US" dirty="0"/>
              <a:t>Quote or question</a:t>
            </a:r>
          </a:p>
        </p:txBody>
      </p:sp>
      <p:sp>
        <p:nvSpPr>
          <p:cNvPr id="4" name="Text Placeholder 3"/>
          <p:cNvSpPr>
            <a:spLocks noGrp="1"/>
          </p:cNvSpPr>
          <p:nvPr>
            <p:ph type="body" sz="half" idx="2" hasCustomPrompt="1"/>
          </p:nvPr>
        </p:nvSpPr>
        <p:spPr>
          <a:xfrm>
            <a:off x="919630" y="3414687"/>
            <a:ext cx="10398378" cy="619431"/>
          </a:xfrm>
        </p:spPr>
        <p:txBody>
          <a:bodyPr>
            <a:normAutofit/>
          </a:bodyPr>
          <a:lstStyle>
            <a:lvl1pPr marL="0" indent="0">
              <a:buNone/>
              <a:defRPr sz="24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Further Information</a:t>
            </a:r>
          </a:p>
        </p:txBody>
      </p:sp>
      <p:sp>
        <p:nvSpPr>
          <p:cNvPr id="1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2.2">
    <p:spTree>
      <p:nvGrpSpPr>
        <p:cNvPr id="1" name=""/>
        <p:cNvGrpSpPr/>
        <p:nvPr/>
      </p:nvGrpSpPr>
      <p:grpSpPr>
        <a:xfrm>
          <a:off x="0" y="0"/>
          <a:ext cx="0" cy="0"/>
          <a:chOff x="0" y="0"/>
          <a:chExt cx="0" cy="0"/>
        </a:xfrm>
      </p:grpSpPr>
      <p:sp>
        <p:nvSpPr>
          <p:cNvPr id="8" name="Rectangle 7"/>
          <p:cNvSpPr/>
          <p:nvPr/>
        </p:nvSpPr>
        <p:spPr>
          <a:xfrm>
            <a:off x="-1" y="-12701"/>
            <a:ext cx="12192001" cy="6079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a:t>Quote or question</a:t>
            </a:r>
          </a:p>
        </p:txBody>
      </p:sp>
      <p:sp>
        <p:nvSpPr>
          <p:cNvPr id="16"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2.3">
    <p:spTree>
      <p:nvGrpSpPr>
        <p:cNvPr id="1" name=""/>
        <p:cNvGrpSpPr/>
        <p:nvPr/>
      </p:nvGrpSpPr>
      <p:grpSpPr>
        <a:xfrm>
          <a:off x="0" y="0"/>
          <a:ext cx="0" cy="0"/>
          <a:chOff x="0" y="0"/>
          <a:chExt cx="0" cy="0"/>
        </a:xfrm>
      </p:grpSpPr>
      <p:sp>
        <p:nvSpPr>
          <p:cNvPr id="8" name="Rectangle 7"/>
          <p:cNvSpPr/>
          <p:nvPr/>
        </p:nvSpPr>
        <p:spPr>
          <a:xfrm>
            <a:off x="0" y="-1"/>
            <a:ext cx="12192000" cy="6067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2" name="Title 1"/>
          <p:cNvSpPr>
            <a:spLocks noGrp="1"/>
          </p:cNvSpPr>
          <p:nvPr>
            <p:ph type="title" hasCustomPrompt="1"/>
          </p:nvPr>
        </p:nvSpPr>
        <p:spPr>
          <a:xfrm>
            <a:off x="919630" y="2530471"/>
            <a:ext cx="10419160" cy="806824"/>
          </a:xfrm>
        </p:spPr>
        <p:txBody>
          <a:bodyPr anchor="t">
            <a:noAutofit/>
          </a:bodyPr>
          <a:lstStyle>
            <a:lvl1pPr>
              <a:defRPr sz="4000">
                <a:solidFill>
                  <a:schemeClr val="bg1"/>
                </a:solidFill>
              </a:defRPr>
            </a:lvl1pPr>
          </a:lstStyle>
          <a:p>
            <a:r>
              <a:rPr lang="en-US" dirty="0"/>
              <a:t>Quote or question</a:t>
            </a:r>
          </a:p>
        </p:txBody>
      </p:sp>
      <p:sp>
        <p:nvSpPr>
          <p:cNvPr id="13" name="Text Placeholder 3"/>
          <p:cNvSpPr>
            <a:spLocks noGrp="1"/>
          </p:cNvSpPr>
          <p:nvPr>
            <p:ph type="body" sz="half" idx="2" hasCustomPrompt="1"/>
          </p:nvPr>
        </p:nvSpPr>
        <p:spPr>
          <a:xfrm>
            <a:off x="919630" y="3414687"/>
            <a:ext cx="10419160" cy="619431"/>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Further Information</a:t>
            </a:r>
          </a:p>
        </p:txBody>
      </p:sp>
      <p:sp>
        <p:nvSpPr>
          <p:cNvPr id="5"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8" name="TextBox 7"/>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791619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Page">
    <p:spTree>
      <p:nvGrpSpPr>
        <p:cNvPr id="1" name=""/>
        <p:cNvGrpSpPr/>
        <p:nvPr/>
      </p:nvGrpSpPr>
      <p:grpSpPr>
        <a:xfrm>
          <a:off x="0" y="0"/>
          <a:ext cx="0" cy="0"/>
          <a:chOff x="0" y="0"/>
          <a:chExt cx="0" cy="0"/>
        </a:xfrm>
      </p:grpSpPr>
      <p:pic>
        <p:nvPicPr>
          <p:cNvPr id="10" name="Picture 9">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865" y="665070"/>
            <a:ext cx="2924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99248" y="1369920"/>
            <a:ext cx="10094257" cy="461665"/>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YouGov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RealTime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offers a range of specialist services alongside our daily GB Omnibus survey. To find out more, call 020 7012 6231, visit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yougov.co.uk\solutions\research\</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2"/>
              </a:rPr>
              <a:t>realtime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or click any of the links below to find out more about some of our most popular services:</a:t>
            </a:r>
          </a:p>
        </p:txBody>
      </p:sp>
      <p:pic>
        <p:nvPicPr>
          <p:cNvPr id="12" name="Picture 11">
            <a:hlinkClick r:id="rId4"/>
          </p:cNvPr>
          <p:cNvPicPr>
            <a:picLocks noChangeAspect="1"/>
          </p:cNvPicPr>
          <p:nvPr userDrawn="1"/>
        </p:nvPicPr>
        <p:blipFill rotWithShape="1">
          <a:blip r:embed="rId5"/>
          <a:srcRect b="47457"/>
          <a:stretch/>
        </p:blipFill>
        <p:spPr>
          <a:xfrm>
            <a:off x="5849691" y="1873900"/>
            <a:ext cx="2372771" cy="228601"/>
          </a:xfrm>
          <a:prstGeom prst="rect">
            <a:avLst/>
          </a:prstGeom>
        </p:spPr>
      </p:pic>
      <p:pic>
        <p:nvPicPr>
          <p:cNvPr id="13" name="Picture 12">
            <a:hlinkClick r:id="rId6"/>
          </p:cNvPr>
          <p:cNvPicPr>
            <a:picLocks noChangeAspect="1"/>
          </p:cNvPicPr>
          <p:nvPr userDrawn="1"/>
        </p:nvPicPr>
        <p:blipFill rotWithShape="1">
          <a:blip r:embed="rId7"/>
          <a:srcRect t="1" b="45652"/>
          <a:stretch/>
        </p:blipFill>
        <p:spPr>
          <a:xfrm>
            <a:off x="3325566" y="1873901"/>
            <a:ext cx="2371725" cy="238125"/>
          </a:xfrm>
          <a:prstGeom prst="rect">
            <a:avLst/>
          </a:prstGeom>
        </p:spPr>
      </p:pic>
      <p:pic>
        <p:nvPicPr>
          <p:cNvPr id="14" name="Picture 13">
            <a:hlinkClick r:id="rId8"/>
          </p:cNvPr>
          <p:cNvPicPr>
            <a:picLocks noChangeAspect="1"/>
          </p:cNvPicPr>
          <p:nvPr userDrawn="1"/>
        </p:nvPicPr>
        <p:blipFill rotWithShape="1">
          <a:blip r:embed="rId9"/>
          <a:srcRect b="49707"/>
          <a:stretch/>
        </p:blipFill>
        <p:spPr>
          <a:xfrm>
            <a:off x="8364290" y="1873901"/>
            <a:ext cx="2371725" cy="219075"/>
          </a:xfrm>
          <a:prstGeom prst="rect">
            <a:avLst/>
          </a:prstGeom>
        </p:spPr>
      </p:pic>
      <p:pic>
        <p:nvPicPr>
          <p:cNvPr id="15" name="Picture 14">
            <a:hlinkClick r:id="rId10"/>
          </p:cNvPr>
          <p:cNvPicPr>
            <a:picLocks noChangeAspect="1"/>
          </p:cNvPicPr>
          <p:nvPr userDrawn="1"/>
        </p:nvPicPr>
        <p:blipFill rotWithShape="1">
          <a:blip r:embed="rId11"/>
          <a:srcRect b="44132"/>
          <a:stretch/>
        </p:blipFill>
        <p:spPr>
          <a:xfrm>
            <a:off x="5849690" y="2216800"/>
            <a:ext cx="2372400" cy="238125"/>
          </a:xfrm>
          <a:prstGeom prst="rect">
            <a:avLst/>
          </a:prstGeom>
        </p:spPr>
      </p:pic>
      <p:pic>
        <p:nvPicPr>
          <p:cNvPr id="16" name="Picture 15">
            <a:hlinkClick r:id="rId12"/>
          </p:cNvPr>
          <p:cNvPicPr>
            <a:picLocks noChangeAspect="1"/>
          </p:cNvPicPr>
          <p:nvPr userDrawn="1"/>
        </p:nvPicPr>
        <p:blipFill rotWithShape="1">
          <a:blip r:embed="rId13"/>
          <a:srcRect t="9476" r="-64" b="83283"/>
          <a:stretch/>
        </p:blipFill>
        <p:spPr>
          <a:xfrm>
            <a:off x="791914" y="1873902"/>
            <a:ext cx="2372400" cy="247649"/>
          </a:xfrm>
          <a:prstGeom prst="rect">
            <a:avLst/>
          </a:prstGeom>
        </p:spPr>
      </p:pic>
      <p:pic>
        <p:nvPicPr>
          <p:cNvPr id="17" name="Picture 16">
            <a:hlinkClick r:id="rId14"/>
          </p:cNvPr>
          <p:cNvPicPr>
            <a:picLocks noChangeAspect="1"/>
          </p:cNvPicPr>
          <p:nvPr userDrawn="1"/>
        </p:nvPicPr>
        <p:blipFill rotWithShape="1">
          <a:blip r:embed="rId15"/>
          <a:srcRect b="42553"/>
          <a:stretch/>
        </p:blipFill>
        <p:spPr>
          <a:xfrm>
            <a:off x="791915" y="2216801"/>
            <a:ext cx="2372400" cy="257176"/>
          </a:xfrm>
          <a:prstGeom prst="rect">
            <a:avLst/>
          </a:prstGeom>
        </p:spPr>
      </p:pic>
      <p:pic>
        <p:nvPicPr>
          <p:cNvPr id="18" name="Picture 17">
            <a:hlinkClick r:id="rId16"/>
          </p:cNvPr>
          <p:cNvPicPr>
            <a:picLocks noChangeAspect="1"/>
          </p:cNvPicPr>
          <p:nvPr userDrawn="1"/>
        </p:nvPicPr>
        <p:blipFill rotWithShape="1">
          <a:blip r:embed="rId17"/>
          <a:srcRect t="1" b="45853"/>
          <a:stretch/>
        </p:blipFill>
        <p:spPr>
          <a:xfrm>
            <a:off x="3325565" y="2216803"/>
            <a:ext cx="2372400" cy="238124"/>
          </a:xfrm>
          <a:prstGeom prst="rect">
            <a:avLst/>
          </a:prstGeom>
        </p:spPr>
      </p:pic>
      <p:pic>
        <p:nvPicPr>
          <p:cNvPr id="19" name="Picture 18">
            <a:hlinkClick r:id="rId18"/>
          </p:cNvPr>
          <p:cNvPicPr>
            <a:picLocks noChangeAspect="1"/>
          </p:cNvPicPr>
          <p:nvPr userDrawn="1"/>
        </p:nvPicPr>
        <p:blipFill rotWithShape="1">
          <a:blip r:embed="rId19"/>
          <a:srcRect b="47360"/>
          <a:stretch/>
        </p:blipFill>
        <p:spPr>
          <a:xfrm>
            <a:off x="8364290" y="2216802"/>
            <a:ext cx="2372400" cy="228599"/>
          </a:xfrm>
          <a:prstGeom prst="rect">
            <a:avLst/>
          </a:prstGeom>
        </p:spPr>
      </p:pic>
      <p:pic>
        <p:nvPicPr>
          <p:cNvPr id="20" name="Picture 19">
            <a:hlinkClick r:id="rId20"/>
          </p:cNvPr>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l="1619" t="10526" r="29555" b="25000"/>
          <a:stretch/>
        </p:blipFill>
        <p:spPr bwMode="auto">
          <a:xfrm>
            <a:off x="773984" y="2660699"/>
            <a:ext cx="1619251" cy="4667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22"/>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5849690" y="2661432"/>
            <a:ext cx="1590675" cy="4659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a:hlinkClick r:id="rId20"/>
          </p:cNvPr>
          <p:cNvSpPr txBox="1"/>
          <p:nvPr userDrawn="1"/>
        </p:nvSpPr>
        <p:spPr>
          <a:xfrm>
            <a:off x="650501" y="3245098"/>
            <a:ext cx="5095875" cy="1628775"/>
          </a:xfrm>
          <a:prstGeom prst="rect">
            <a:avLst/>
          </a:prstGeom>
          <a:solidFill>
            <a:sysClr val="window" lastClr="FFFFFF"/>
          </a:solidFill>
          <a:ln w="9525" cmpd="sng">
            <a:solidFill>
              <a:sysClr val="window" lastClr="FFFFFF"/>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YouGov</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Collaborate is a new online survey </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hlinkClick r:id="rId20"/>
              </a:rPr>
              <a:t>scripting</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platform allowing you to create, customise and collaborate on your fast-turnaround Omnibus surveys.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You can access best practice guidelines, a simple-to-follow process and get the support of a </a:t>
            </a:r>
            <a:r>
              <a:rPr kumimoji="0" lang="en-GB" sz="105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YouGov</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researcher—via our chat service—for confident execution and fast 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Watch this video to see just how easy it is to use</a:t>
            </a:r>
            <a:r>
              <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4"/>
              </a:rPr>
              <a:t>https://collaborate.yougov.com</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a:t>
            </a:r>
            <a:endPar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3" name="TextBox 57">
            <a:hlinkClick r:id="rId22"/>
          </p:cNvPr>
          <p:cNvSpPr txBox="1"/>
          <p:nvPr userDrawn="1"/>
        </p:nvSpPr>
        <p:spPr>
          <a:xfrm>
            <a:off x="5822796" y="3214907"/>
            <a:ext cx="5095875" cy="3267075"/>
          </a:xfrm>
          <a:prstGeom prst="rect">
            <a:avLst/>
          </a:prstGeom>
          <a:solidFill>
            <a:sysClr val="window" lastClr="FFFFFF"/>
          </a:solidFill>
          <a:ln w="9525" cmpd="sng">
            <a:solidFill>
              <a:sysClr val="window" lastClr="FFFFFF"/>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Crunch is </a:t>
            </a:r>
            <a:r>
              <a:rPr kumimoji="0" lang="en-GB" sz="105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YouGov's</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online data </a:t>
            </a:r>
            <a:r>
              <a:rPr kumimoji="0" lang="en-GB" sz="105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visualisaton</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tool which helps clients to interpret and present compelling data - simply. With Crunch you get: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Live reporting:</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Watch survey results appear in real time with live reporting, meaning you can start piecing your story together or collating insights straight away if you have a tight deadline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Easy-to-share results:</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Share your findings with colleagues and other stakeholders and use the tool as a data library available across your organisation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Personalised  data: </a:t>
            </a: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Create your own bespoke tables and filter by what you need instead of sifting through reams of static data points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Crunch allows you to have much more control over how you can manipulate the data. This short video (c.2-3 minutes) explains how you can use Crunch to do your own analysis, giving you total control of your data: </a:t>
            </a:r>
            <a:r>
              <a:rPr kumimoji="0" lang="en-GB" sz="1000" b="0" i="0" u="sng"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hlinkClick r:id="rId25"/>
              </a:rPr>
              <a:t>https://youtu.be/WspUq481Kps</a:t>
            </a:r>
            <a:endPar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204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Page_old">
    <p:spTree>
      <p:nvGrpSpPr>
        <p:cNvPr id="1" name=""/>
        <p:cNvGrpSpPr/>
        <p:nvPr/>
      </p:nvGrpSpPr>
      <p:grpSpPr>
        <a:xfrm>
          <a:off x="0" y="0"/>
          <a:ext cx="0" cy="0"/>
          <a:chOff x="0" y="0"/>
          <a:chExt cx="0" cy="0"/>
        </a:xfrm>
      </p:grpSpPr>
      <p:sp>
        <p:nvSpPr>
          <p:cNvPr id="3" name="TextBox 2"/>
          <p:cNvSpPr txBox="1"/>
          <p:nvPr userDrawn="1"/>
        </p:nvSpPr>
        <p:spPr>
          <a:xfrm>
            <a:off x="1003300" y="396241"/>
            <a:ext cx="7200900" cy="707886"/>
          </a:xfrm>
          <a:prstGeom prst="rect">
            <a:avLst/>
          </a:prstGeom>
          <a:noFill/>
        </p:spPr>
        <p:txBody>
          <a:bodyPr wrap="square" rtlCol="0">
            <a:spAutoFit/>
          </a:bodyPr>
          <a:lstStyle/>
          <a:p>
            <a:r>
              <a:rPr lang="en-GB" sz="4000" dirty="0">
                <a:latin typeface="Arial" panose="020B0604020202020204" pitchFamily="34" charset="0"/>
                <a:ea typeface="Raleway" charset="0"/>
                <a:cs typeface="Arial" panose="020B0604020202020204" pitchFamily="34" charset="0"/>
              </a:rPr>
              <a:t>Custom</a:t>
            </a:r>
            <a:r>
              <a:rPr lang="en-US" sz="4000" dirty="0">
                <a:latin typeface="Arial" panose="020B0604020202020204" pitchFamily="34" charset="0"/>
                <a:ea typeface="Raleway" charset="0"/>
                <a:cs typeface="Arial" panose="020B0604020202020204" pitchFamily="34" charset="0"/>
              </a:rPr>
              <a:t> Research at YouGov</a:t>
            </a:r>
          </a:p>
        </p:txBody>
      </p:sp>
      <p:sp>
        <p:nvSpPr>
          <p:cNvPr id="5" name="TextBox 4"/>
          <p:cNvSpPr txBox="1"/>
          <p:nvPr userDrawn="1"/>
        </p:nvSpPr>
        <p:spPr>
          <a:xfrm>
            <a:off x="1055688" y="1836796"/>
            <a:ext cx="6552507" cy="3108543"/>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ea typeface="Raleway" charset="0"/>
                <a:cs typeface="Arial" panose="020B0604020202020204" pitchFamily="34" charset="0"/>
              </a:rPr>
              <a:t>The charts in this presentation show your “</a:t>
            </a:r>
            <a:r>
              <a:rPr lang="en-GB" sz="1400" dirty="0" err="1">
                <a:solidFill>
                  <a:schemeClr val="bg1">
                    <a:lumMod val="50000"/>
                  </a:schemeClr>
                </a:solidFill>
                <a:latin typeface="Arial" panose="020B0604020202020204" pitchFamily="34" charset="0"/>
                <a:ea typeface="Raleway" charset="0"/>
                <a:cs typeface="Arial" panose="020B0604020202020204" pitchFamily="34" charset="0"/>
              </a:rPr>
              <a:t>topline</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 findings, but did you know that we are able to do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so much more for you?</a:t>
            </a:r>
          </a:p>
          <a:p>
            <a:endParaRPr lang="en-GB" sz="1400" b="1" dirty="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a:solidFill>
                  <a:schemeClr val="bg1">
                    <a:lumMod val="50000"/>
                  </a:schemeClr>
                </a:solidFill>
                <a:latin typeface="Arial" panose="020B0604020202020204" pitchFamily="34" charset="0"/>
                <a:ea typeface="Raleway" charset="0"/>
                <a:cs typeface="Arial" panose="020B0604020202020204" pitchFamily="34" charset="0"/>
              </a:rPr>
              <a:t>YouGov has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expert specialised research teams </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who know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your industry </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and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audiences</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 inside out.</a:t>
            </a:r>
          </a:p>
          <a:p>
            <a:endParaRPr lang="en-GB" sz="1400" dirty="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a:solidFill>
                  <a:schemeClr val="bg1">
                    <a:lumMod val="50000"/>
                  </a:schemeClr>
                </a:solidFill>
                <a:latin typeface="Arial" panose="020B0604020202020204" pitchFamily="34" charset="0"/>
                <a:ea typeface="Raleway" charset="0"/>
                <a:cs typeface="Arial" panose="020B0604020202020204" pitchFamily="34" charset="0"/>
              </a:rPr>
              <a:t>Our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sector specialists </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(Consumer &amp; Retail, Digital, Media &amp; Technology, Financial Services, Public Services, B2B &amp; Corporate Reputation, Political, Qualitative) combine research expertise with in-depth knowledge to help you identify and analyse your markets, as well as offer </a:t>
            </a:r>
            <a:r>
              <a:rPr lang="en-GB" sz="1400" b="1" dirty="0">
                <a:solidFill>
                  <a:schemeClr val="bg1">
                    <a:lumMod val="50000"/>
                  </a:schemeClr>
                </a:solidFill>
                <a:latin typeface="Arial" panose="020B0604020202020204" pitchFamily="34" charset="0"/>
                <a:ea typeface="Raleway" charset="0"/>
                <a:cs typeface="Arial" panose="020B0604020202020204" pitchFamily="34" charset="0"/>
              </a:rPr>
              <a:t>actionable insight </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on how best to achieve your business/ organisation objectives.</a:t>
            </a:r>
          </a:p>
          <a:p>
            <a:endParaRPr lang="en-GB" sz="1400" dirty="0">
              <a:solidFill>
                <a:schemeClr val="bg1">
                  <a:lumMod val="50000"/>
                </a:schemeClr>
              </a:solidFill>
              <a:latin typeface="Arial" panose="020B0604020202020204" pitchFamily="34" charset="0"/>
              <a:ea typeface="Raleway" charset="0"/>
              <a:cs typeface="Arial" panose="020B0604020202020204" pitchFamily="34" charset="0"/>
            </a:endParaRPr>
          </a:p>
          <a:p>
            <a:r>
              <a:rPr lang="en-GB" sz="1400" dirty="0">
                <a:solidFill>
                  <a:schemeClr val="bg1">
                    <a:lumMod val="50000"/>
                  </a:schemeClr>
                </a:solidFill>
                <a:latin typeface="Arial" panose="020B0604020202020204" pitchFamily="34" charset="0"/>
                <a:ea typeface="Raleway" charset="0"/>
                <a:cs typeface="Arial" panose="020B0604020202020204" pitchFamily="34" charset="0"/>
              </a:rPr>
              <a:t>For more information, contact the Custom Research team at </a:t>
            </a:r>
            <a:r>
              <a:rPr lang="en-GB" sz="1400" dirty="0">
                <a:solidFill>
                  <a:schemeClr val="bg1">
                    <a:lumMod val="50000"/>
                  </a:schemeClr>
                </a:solidFill>
                <a:latin typeface="Arial" panose="020B0604020202020204" pitchFamily="34" charset="0"/>
                <a:ea typeface="Raleway" charset="0"/>
                <a:cs typeface="Arial" panose="020B0604020202020204" pitchFamily="34" charset="0"/>
                <a:hlinkClick r:id="rId2"/>
              </a:rPr>
              <a:t>customresearch@yougov.com</a:t>
            </a:r>
            <a:r>
              <a:rPr lang="en-GB" sz="1400" dirty="0">
                <a:solidFill>
                  <a:schemeClr val="bg1">
                    <a:lumMod val="50000"/>
                  </a:schemeClr>
                </a:solidFill>
                <a:latin typeface="Arial" panose="020B0604020202020204" pitchFamily="34" charset="0"/>
                <a:ea typeface="Raleway" charset="0"/>
                <a:cs typeface="Arial" panose="020B0604020202020204" pitchFamily="34" charset="0"/>
              </a:rPr>
              <a:t> or call +44 20 7012 6000</a:t>
            </a:r>
          </a:p>
        </p:txBody>
      </p:sp>
      <p:grpSp>
        <p:nvGrpSpPr>
          <p:cNvPr id="6" name="Group 5"/>
          <p:cNvGrpSpPr/>
          <p:nvPr userDrawn="1"/>
        </p:nvGrpSpPr>
        <p:grpSpPr>
          <a:xfrm>
            <a:off x="7641456" y="1255223"/>
            <a:ext cx="3389994" cy="4486498"/>
            <a:chOff x="4995333" y="127000"/>
            <a:chExt cx="4639118" cy="6139655"/>
          </a:xfrm>
        </p:grpSpPr>
        <p:pic>
          <p:nvPicPr>
            <p:cNvPr id="7" name="Picture 1" descr="UK_Omni_Contact_Us.png"/>
            <p:cNvPicPr>
              <a:picLocks noChangeAspect="1" noChangeArrowheads="1"/>
            </p:cNvPicPr>
            <p:nvPr/>
          </p:nvPicPr>
          <p:blipFill rotWithShape="1">
            <a:blip r:embed="rId3">
              <a:extLst>
                <a:ext uri="{28A0092B-C50C-407E-A947-70E740481C1C}">
                  <a14:useLocalDpi xmlns:a14="http://schemas.microsoft.com/office/drawing/2010/main" val="0"/>
                </a:ext>
              </a:extLst>
            </a:blip>
            <a:srcRect l="56141" t="7568"/>
            <a:stretch/>
          </p:blipFill>
          <p:spPr bwMode="auto">
            <a:xfrm>
              <a:off x="4995333" y="127000"/>
              <a:ext cx="4639118" cy="613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995333" y="922867"/>
              <a:ext cx="575734" cy="364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1528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067425"/>
          </a:xfrm>
        </p:spPr>
        <p:txBody>
          <a:bodyPr/>
          <a:lstStyle>
            <a:lvl1pPr marL="0" indent="0">
              <a:buNone/>
              <a:defRPr baseline="0"/>
            </a:lvl1pPr>
          </a:lstStyle>
          <a:p>
            <a:r>
              <a:rPr lang="en-US" dirty="0"/>
              <a:t>Full page photo </a:t>
            </a:r>
            <a:r>
              <a:rPr lang="mr-IN" dirty="0"/>
              <a:t>–</a:t>
            </a:r>
            <a:r>
              <a:rPr lang="en-US" dirty="0"/>
              <a:t> to insert photo, click image icon below</a:t>
            </a:r>
          </a:p>
        </p:txBody>
      </p:sp>
      <p:sp>
        <p:nvSpPr>
          <p:cNvPr id="6" name="Text Placeholder 2"/>
          <p:cNvSpPr>
            <a:spLocks noGrp="1"/>
          </p:cNvSpPr>
          <p:nvPr>
            <p:ph type="body" sz="quarter" idx="11" hasCustomPrompt="1"/>
          </p:nvPr>
        </p:nvSpPr>
        <p:spPr>
          <a:xfrm>
            <a:off x="382588" y="4525963"/>
            <a:ext cx="7742237" cy="868997"/>
          </a:xfrm>
        </p:spPr>
        <p:txBody>
          <a:bodyPr/>
          <a:lstStyle>
            <a:lvl1pPr>
              <a:defRPr i="0" baseline="0">
                <a:solidFill>
                  <a:schemeClr val="tx1"/>
                </a:solidFill>
                <a:latin typeface="Trebuchet MS" charset="0"/>
                <a:ea typeface="Trebuchet MS" charset="0"/>
                <a:cs typeface="Trebuchet MS" charset="0"/>
              </a:defRPr>
            </a:lvl1pPr>
          </a:lstStyle>
          <a:p>
            <a:pPr lvl="0"/>
            <a:r>
              <a:rPr lang="en-US" i="0" dirty="0"/>
              <a:t>Page text - </a:t>
            </a:r>
            <a:r>
              <a:rPr lang="en-US" dirty="0"/>
              <a:t>add white box as text background at 37% transparency</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14"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0" name="TextBox 9"/>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300" y="2324750"/>
            <a:ext cx="10314708" cy="646331"/>
          </a:xfrm>
        </p:spPr>
        <p:txBody>
          <a:bodyPr>
            <a:spAutoFit/>
          </a:bodyPr>
          <a:lstStyle>
            <a:lvl1pPr>
              <a:defRPr sz="4000">
                <a:solidFill>
                  <a:schemeClr val="tx1"/>
                </a:solidFill>
              </a:defRPr>
            </a:lvl1pPr>
          </a:lstStyle>
          <a:p>
            <a:r>
              <a:rPr lang="en-US" dirty="0"/>
              <a:t>Section</a:t>
            </a:r>
          </a:p>
        </p:txBody>
      </p:sp>
      <p:sp>
        <p:nvSpPr>
          <p:cNvPr id="3" name="Text Placeholder 2"/>
          <p:cNvSpPr>
            <a:spLocks noGrp="1"/>
          </p:cNvSpPr>
          <p:nvPr>
            <p:ph type="body" idx="1" hasCustomPrompt="1"/>
          </p:nvPr>
        </p:nvSpPr>
        <p:spPr>
          <a:xfrm>
            <a:off x="1027860" y="3272982"/>
            <a:ext cx="10310930" cy="398065"/>
          </a:xfrm>
        </p:spPr>
        <p:txBody>
          <a:bodyPr anchor="t"/>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1" name="Rectangle 10"/>
          <p:cNvSpPr/>
          <p:nvPr/>
        </p:nvSpPr>
        <p:spPr>
          <a:xfrm>
            <a:off x="0" y="2628900"/>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0"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
        <p:nvSpPr>
          <p:cNvPr id="12" name="TextBox 11"/>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6" name="Rectangle 5"/>
          <p:cNvSpPr/>
          <p:nvPr/>
        </p:nvSpPr>
        <p:spPr>
          <a:xfrm>
            <a:off x="0" y="0"/>
            <a:ext cx="12192000" cy="60671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1003300" y="2329299"/>
            <a:ext cx="10335490" cy="586432"/>
          </a:xfrm>
        </p:spPr>
        <p:txBody>
          <a:bodyPr>
            <a:noAutofit/>
          </a:bodyPr>
          <a:lstStyle>
            <a:lvl1pPr>
              <a:defRPr sz="4000">
                <a:solidFill>
                  <a:schemeClr val="bg1"/>
                </a:solidFill>
              </a:defRPr>
            </a:lvl1pPr>
          </a:lstStyle>
          <a:p>
            <a:r>
              <a:rPr lang="en-US" dirty="0"/>
              <a:t>Section</a:t>
            </a:r>
          </a:p>
        </p:txBody>
      </p:sp>
      <p:sp>
        <p:nvSpPr>
          <p:cNvPr id="14"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8"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ectangle 4"/>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2701"/>
            <a:ext cx="12192000" cy="607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3299" y="2329299"/>
            <a:ext cx="10335491" cy="586432"/>
          </a:xfrm>
        </p:spPr>
        <p:txBody>
          <a:bodyPr>
            <a:noAutofit/>
          </a:bodyPr>
          <a:lstStyle>
            <a:lvl1pPr>
              <a:defRPr sz="4000">
                <a:solidFill>
                  <a:schemeClr val="bg1"/>
                </a:solidFill>
              </a:defRPr>
            </a:lvl1pPr>
          </a:lstStyle>
          <a:p>
            <a:r>
              <a:rPr lang="en-US" dirty="0"/>
              <a:t>Section</a:t>
            </a:r>
          </a:p>
        </p:txBody>
      </p:sp>
      <p:sp>
        <p:nvSpPr>
          <p:cNvPr id="21"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7"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a:solidFill>
                  <a:schemeClr val="bg1">
                    <a:lumMod val="50000"/>
                  </a:schemeClr>
                </a:solidFill>
                <a:latin typeface="Raleway" charset="0"/>
                <a:ea typeface="Raleway" charset="0"/>
                <a:cs typeface="Raleway" charset="0"/>
              </a:rPr>
              <a:t>Photo placeholder</a:t>
            </a: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531058515"/>
      </p:ext>
    </p:extLst>
  </p:cSld>
  <p:clrMapOvr>
    <a:masterClrMapping/>
  </p:clrMapOvr>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Image Slide Dark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a:t>Quote or statement</a:t>
            </a:r>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a:solidFill>
                  <a:schemeClr val="bg1">
                    <a:lumMod val="50000"/>
                  </a:schemeClr>
                </a:solidFill>
                <a:latin typeface="Raleway" charset="0"/>
                <a:ea typeface="Raleway" charset="0"/>
                <a:cs typeface="Raleway" charset="0"/>
              </a:rPr>
              <a:t>Photo placeholder</a:t>
            </a: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cSld>
  <p:clrMapOvr>
    <a:masterClrMapping/>
  </p:clrMapOvr>
  <p:extLst mod="1">
    <p:ext uri="{DCECCB84-F9BA-43D5-87BE-67443E8EF086}">
      <p15:sldGuideLst xmlns:p15="http://schemas.microsoft.com/office/powerpoint/2012/main">
        <p15:guide id="1" pos="2736" userDrawn="1">
          <p15:clr>
            <a:srgbClr val="FBAE40"/>
          </p15:clr>
        </p15:guide>
        <p15:guide id="2" pos="2880" userDrawn="1">
          <p15:clr>
            <a:srgbClr val="FBAE40"/>
          </p15:clr>
        </p15:guide>
        <p15:guide id="3" pos="7536" userDrawn="1">
          <p15:clr>
            <a:srgbClr val="FBAE40"/>
          </p15:clr>
        </p15:guide>
        <p15:guide id="4" orient="horz" pos="72" userDrawn="1">
          <p15:clr>
            <a:srgbClr val="FBAE40"/>
          </p15:clr>
        </p15:guide>
        <p15:guide id="5" orient="horz" pos="3679" userDrawn="1">
          <p15:clr>
            <a:srgbClr val="FBAE40"/>
          </p15:clr>
        </p15:guide>
        <p15:guide id="6" pos="303" userDrawn="1">
          <p15:clr>
            <a:srgbClr val="FBAE40"/>
          </p15:clr>
        </p15:guide>
        <p15:guide id="7" pos="2254" userDrawn="1">
          <p15:clr>
            <a:srgbClr val="FBAE40"/>
          </p15:clr>
        </p15:guide>
        <p15:guide id="8" orient="horz" pos="526" userDrawn="1">
          <p15:clr>
            <a:srgbClr val="FBAE40"/>
          </p15:clr>
        </p15:guide>
        <p15:guide id="9" orient="horz" pos="2292" userDrawn="1">
          <p15:clr>
            <a:srgbClr val="FBAE40"/>
          </p15:clr>
        </p15:guide>
        <p15:guide id="10" orient="horz" pos="2440" userDrawn="1">
          <p15:clr>
            <a:srgbClr val="FBAE40"/>
          </p15:clr>
        </p15:guide>
        <p15:guide id="11" orient="horz" pos="33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Image Slide Red">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bg1"/>
                </a:solidFill>
              </a:defRPr>
            </a:lvl1pPr>
          </a:lstStyle>
          <a:p>
            <a:r>
              <a:rPr lang="en-US" dirty="0"/>
              <a:t>Quote or statement</a:t>
            </a:r>
          </a:p>
        </p:txBody>
      </p:sp>
      <p:sp>
        <p:nvSpPr>
          <p:cNvPr id="10" name="Picture Placeholder 8"/>
          <p:cNvSpPr>
            <a:spLocks noGrp="1"/>
          </p:cNvSpPr>
          <p:nvPr>
            <p:ph type="pic" sz="quarter" idx="10" hasCustomPrompt="1"/>
          </p:nvPr>
        </p:nvSpPr>
        <p:spPr>
          <a:xfrm>
            <a:off x="4582390" y="124692"/>
            <a:ext cx="7367155" cy="5714999"/>
          </a:xfrm>
          <a:prstGeom prst="rect">
            <a:avLst/>
          </a:prstGeom>
          <a:solidFill>
            <a:schemeClr val="bg1">
              <a:lumMod val="95000"/>
            </a:schemeClr>
          </a:solidFill>
        </p:spPr>
        <p:txBody>
          <a:bodyPr/>
          <a:lstStyle>
            <a:lvl1pPr marL="0" indent="0">
              <a:buFont typeface="Arial" charset="0"/>
              <a:buNone/>
              <a:defRPr sz="2800" baseline="0"/>
            </a:lvl1pPr>
          </a:lstStyle>
          <a:p>
            <a:r>
              <a:rPr lang="en-US" sz="2400" dirty="0">
                <a:solidFill>
                  <a:schemeClr val="bg1">
                    <a:lumMod val="50000"/>
                  </a:schemeClr>
                </a:solidFill>
                <a:latin typeface="Raleway" charset="0"/>
                <a:ea typeface="Raleway" charset="0"/>
                <a:cs typeface="Raleway" charset="0"/>
              </a:rPr>
              <a:t>Photo placeholder</a:t>
            </a:r>
          </a:p>
        </p:txBody>
      </p:sp>
      <p:sp>
        <p:nvSpPr>
          <p:cNvPr id="12"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spTree>
    <p:extLst>
      <p:ext uri="{BB962C8B-B14F-4D97-AF65-F5344CB8AC3E}">
        <p14:creationId xmlns:p14="http://schemas.microsoft.com/office/powerpoint/2010/main" val="233213152"/>
      </p:ext>
    </p:extLst>
  </p:cSld>
  <p:clrMapOvr>
    <a:masterClrMapping/>
  </p:clrMapOvr>
  <p:extLst mod="1">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43242"/>
            <a:ext cx="635000" cy="76200"/>
          </a:xfrm>
          <a:prstGeom prst="rect">
            <a:avLst/>
          </a:prstGeom>
          <a:solidFill>
            <a:srgbClr val="DA2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032562" y="6358305"/>
            <a:ext cx="1321238" cy="282149"/>
          </a:xfrm>
          <a:prstGeom prst="rect">
            <a:avLst/>
          </a:prstGeom>
        </p:spPr>
      </p:pic>
      <p:sp>
        <p:nvSpPr>
          <p:cNvPr id="2" name="Title Placeholder 1"/>
          <p:cNvSpPr>
            <a:spLocks noGrp="1"/>
          </p:cNvSpPr>
          <p:nvPr>
            <p:ph type="title"/>
          </p:nvPr>
        </p:nvSpPr>
        <p:spPr>
          <a:xfrm>
            <a:off x="838200" y="476061"/>
            <a:ext cx="10515600" cy="590931"/>
          </a:xfrm>
          <a:prstGeom prst="rect">
            <a:avLst/>
          </a:prstGeom>
        </p:spPr>
        <p:txBody>
          <a:bodyPr vert="horz" lIns="91440" tIns="45720" rIns="91440" bIns="45720" rtlCol="0" anchor="ctr" anchorCtr="0">
            <a:spAutoFit/>
          </a:bodyPr>
          <a:lstStyle/>
          <a:p>
            <a:r>
              <a:rPr lang="en-US" dirty="0"/>
              <a:t>Click to edit Master title style</a:t>
            </a:r>
          </a:p>
        </p:txBody>
      </p:sp>
      <p:sp>
        <p:nvSpPr>
          <p:cNvPr id="3" name="Text Placeholder 2"/>
          <p:cNvSpPr>
            <a:spLocks noGrp="1"/>
          </p:cNvSpPr>
          <p:nvPr>
            <p:ph type="body" idx="1"/>
          </p:nvPr>
        </p:nvSpPr>
        <p:spPr>
          <a:xfrm>
            <a:off x="838200" y="1210320"/>
            <a:ext cx="10515600" cy="4260381"/>
          </a:xfrm>
          <a:prstGeom prst="rect">
            <a:avLst/>
          </a:prstGeom>
        </p:spPr>
        <p:txBody>
          <a:bodyPr vert="horz" lIns="91440" tIns="45720" rIns="91440" bIns="45720" rtlCol="0">
            <a:normAutofit/>
          </a:bodyPr>
          <a:lstStyle/>
          <a:p>
            <a:pPr lvl="0"/>
            <a:r>
              <a:rPr lang="en-US" dirty="0"/>
              <a:t>Description</a:t>
            </a:r>
          </a:p>
        </p:txBody>
      </p:sp>
      <p:sp>
        <p:nvSpPr>
          <p:cNvPr id="4" name="TextBox 3"/>
          <p:cNvSpPr txBox="1"/>
          <p:nvPr userDrawn="1"/>
        </p:nvSpPr>
        <p:spPr>
          <a:xfrm>
            <a:off x="1410788" y="6345424"/>
            <a:ext cx="621359" cy="261610"/>
          </a:xfrm>
          <a:prstGeom prst="rect">
            <a:avLst/>
          </a:prstGeom>
          <a:noFill/>
        </p:spPr>
        <p:txBody>
          <a:bodyPr wrap="square" rtlCol="0">
            <a:spAutoFit/>
          </a:bodyPr>
          <a:lstStyle/>
          <a:p>
            <a:pPr algn="l"/>
            <a:fld id="{7ADE186F-9BA2-431A-8DEA-3AB39923AFDE}" type="slidenum">
              <a:rPr lang="en-US" sz="1100" smtClean="0">
                <a:solidFill>
                  <a:srgbClr val="A6A6A6"/>
                </a:solidFill>
              </a:rPr>
              <a:pPr algn="l"/>
              <a:t>‹#›</a:t>
            </a:fld>
            <a:endParaRPr lang="en-US" sz="1800" dirty="0">
              <a:solidFill>
                <a:srgbClr val="A6A6A6"/>
              </a:solidFill>
            </a:endParaRPr>
          </a:p>
        </p:txBody>
      </p:sp>
      <p:sp>
        <p:nvSpPr>
          <p:cNvPr id="9"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dirty="0"/>
          </a:p>
        </p:txBody>
      </p:sp>
      <p:pic>
        <p:nvPicPr>
          <p:cNvPr id="10" name="Picture 9"/>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087235" y="6381723"/>
            <a:ext cx="323553" cy="235312"/>
          </a:xfrm>
          <a:prstGeom prst="rect">
            <a:avLst/>
          </a:prstGeom>
        </p:spPr>
      </p:pic>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5" r:id="rId3"/>
    <p:sldLayoutId id="2147483694" r:id="rId4"/>
    <p:sldLayoutId id="2147483695" r:id="rId5"/>
    <p:sldLayoutId id="2147483696" r:id="rId6"/>
    <p:sldLayoutId id="2147483711" r:id="rId7"/>
    <p:sldLayoutId id="2147483698" r:id="rId8"/>
    <p:sldLayoutId id="2147483712" r:id="rId9"/>
    <p:sldLayoutId id="2147483713" r:id="rId10"/>
    <p:sldLayoutId id="2147483714" r:id="rId11"/>
    <p:sldLayoutId id="2147483715" r:id="rId12"/>
    <p:sldLayoutId id="2147483693" r:id="rId13"/>
    <p:sldLayoutId id="2147483706" r:id="rId14"/>
    <p:sldLayoutId id="2147483716" r:id="rId15"/>
    <p:sldLayoutId id="2147483717" r:id="rId16"/>
    <p:sldLayoutId id="2147483708" r:id="rId17"/>
    <p:sldLayoutId id="2147483710" r:id="rId18"/>
    <p:sldLayoutId id="2147483709" r:id="rId19"/>
    <p:sldLayoutId id="2147483700" r:id="rId20"/>
    <p:sldLayoutId id="2147483704" r:id="rId21"/>
    <p:sldLayoutId id="2147483701" r:id="rId22"/>
    <p:sldLayoutId id="2147483702" r:id="rId23"/>
    <p:sldLayoutId id="2147483703" r:id="rId24"/>
    <p:sldLayoutId id="2147483707" r:id="rId25"/>
    <p:sldLayoutId id="2147483719" r:id="rId26"/>
    <p:sldLayoutId id="2147483718" r:id="rId27"/>
  </p:sldLayoutIdLst>
  <p:hf hdr="0"/>
  <p:txStyles>
    <p:titleStyle>
      <a:lvl1pPr algn="l" defTabSz="914400" rtl="0" eaLnBrk="1" latinLnBrk="0" hangingPunct="1">
        <a:lnSpc>
          <a:spcPct val="90000"/>
        </a:lnSpc>
        <a:spcBef>
          <a:spcPct val="0"/>
        </a:spcBef>
        <a:buNone/>
        <a:defRPr sz="3600" kern="1200">
          <a:solidFill>
            <a:schemeClr val="tx1"/>
          </a:solidFill>
          <a:latin typeface="Trebuchet MS" panose="020B0603020202020204" pitchFamily="34" charset="0"/>
          <a:ea typeface="Trebuchet MS" panose="020B0603020202020204" pitchFamily="34" charset="0"/>
          <a:cs typeface="Trebuchet MS" panose="020B0603020202020204" pitchFamily="34" charset="0"/>
        </a:defRPr>
      </a:lvl1pPr>
    </p:titleStyle>
    <p:bodyStyle>
      <a:lvl1pPr marL="0" indent="0" algn="l" defTabSz="914400" rtl="0" eaLnBrk="1" latinLnBrk="0" hangingPunct="1">
        <a:lnSpc>
          <a:spcPct val="90000"/>
        </a:lnSpc>
        <a:spcBef>
          <a:spcPts val="1000"/>
        </a:spcBef>
        <a:buFont typeface="Arial"/>
        <a:buNone/>
        <a:defRPr sz="2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914400" indent="0" algn="l" defTabSz="914400" rtl="0" eaLnBrk="1" latinLnBrk="0" hangingPunct="1">
        <a:lnSpc>
          <a:spcPct val="90000"/>
        </a:lnSpc>
        <a:spcBef>
          <a:spcPts val="500"/>
        </a:spcBef>
        <a:buFont typeface="Arial"/>
        <a:buNone/>
        <a:defRPr sz="16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371600" indent="0" algn="l" defTabSz="914400" rtl="0" eaLnBrk="1" latinLnBrk="0" hangingPunct="1">
        <a:lnSpc>
          <a:spcPct val="90000"/>
        </a:lnSpc>
        <a:spcBef>
          <a:spcPts val="500"/>
        </a:spcBef>
        <a:buFont typeface="Arial"/>
        <a:buNone/>
        <a:defRPr sz="14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828800" indent="0" algn="l" defTabSz="914400" rtl="0" eaLnBrk="1" latinLnBrk="0" hangingPunct="1">
        <a:lnSpc>
          <a:spcPct val="90000"/>
        </a:lnSpc>
        <a:spcBef>
          <a:spcPts val="500"/>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userDrawn="1">
          <p15:clr>
            <a:srgbClr val="F26B43"/>
          </p15:clr>
        </p15:guide>
        <p15:guide id="2" orient="horz" pos="299"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757" userDrawn="1">
          <p15:clr>
            <a:srgbClr val="F26B43"/>
          </p15:clr>
        </p15:guide>
        <p15:guide id="7"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port Title"/>
          <p:cNvSpPr>
            <a:spLocks noGrp="1"/>
          </p:cNvSpPr>
          <p:nvPr>
            <p:ph type="ctrTitle"/>
          </p:nvPr>
        </p:nvSpPr>
        <p:spPr>
          <a:xfrm>
            <a:off x="1003300" y="2432056"/>
            <a:ext cx="6188808" cy="507831"/>
          </a:xfrm>
        </p:spPr>
        <p:txBody>
          <a:bodyPr>
            <a:noAutofit/>
          </a:bodyPr>
          <a:lstStyle/>
          <a:p>
            <a:r>
              <a:rPr lang="en-US" dirty="0"/>
              <a:t>Maths</a:t>
            </a:r>
            <a:endParaRPr lang="en-US" sz="3000" dirty="0"/>
          </a:p>
        </p:txBody>
      </p:sp>
      <p:sp>
        <p:nvSpPr>
          <p:cNvPr id="4" name="Title 1"/>
          <p:cNvSpPr>
            <a:spLocks noGrp="1"/>
          </p:cNvSpPr>
          <p:nvPr>
            <p:ph type="body" idx="10"/>
          </p:nvPr>
        </p:nvSpPr>
        <p:spPr/>
        <p:txBody>
          <a:bodyPr>
            <a:noAutofit/>
          </a:bodyPr>
          <a:lstStyle/>
          <a:p>
            <a:r>
              <a:rPr lang="en-US" dirty="0"/>
              <a:t>Conducted by YouGov on behalf of National Numeracy</a:t>
            </a:r>
          </a:p>
          <a:p>
            <a:r>
              <a:rPr lang="en-US" dirty="0"/>
              <a:t>Fieldwork Dates: 10th - 11th September 2019</a:t>
            </a:r>
          </a:p>
          <a:p>
            <a:endParaRPr lang="en-US" sz="1800" dirty="0"/>
          </a:p>
        </p:txBody>
      </p:sp>
    </p:spTree>
    <p:extLst>
      <p:ext uri="{BB962C8B-B14F-4D97-AF65-F5344CB8AC3E}">
        <p14:creationId xmlns:p14="http://schemas.microsoft.com/office/powerpoint/2010/main" val="119480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SNM_Q8. Mike's lunch contains 640 calories of energy. What percentage is this of his target daily intake of 2000 calories?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SNM_Q9. If a scarf costs £11.70 after a 10% reduction, what was the original price?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SNM_Q10. A dose of medicine is made by diluting one part of concentrate to five parts of water. How much of the concentrate should there be in a 150ml dose of medicine?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SNM_Q11. Rail tickets increased by 2% in year 1, and 5% in year 2. What was the overall increase over the two years?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 To what extent, if at all, do you agree or disagree with each of the following statements? (Please select one option on each row)</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extLst>
              <p:ext uri="{D42A27DB-BD31-4B8C-83A1-F6EECF244321}">
                <p14:modId xmlns:p14="http://schemas.microsoft.com/office/powerpoint/2010/main" val="1340583738"/>
              </p:ext>
            </p:extLst>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 To what extent, if at all, do you agree or disagree with each of the following statements? (Please select one option on each row) (continued 2)</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extLst>
              <p:ext uri="{D42A27DB-BD31-4B8C-83A1-F6EECF244321}">
                <p14:modId xmlns:p14="http://schemas.microsoft.com/office/powerpoint/2010/main" val="59326350"/>
              </p:ext>
            </p:extLst>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 To what extent, if at all, do you agree or disagree with each of the following statements? (Please select one option on each row) (continued 3)</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extLst>
              <p:ext uri="{D42A27DB-BD31-4B8C-83A1-F6EECF244321}">
                <p14:modId xmlns:p14="http://schemas.microsoft.com/office/powerpoint/2010/main" val="695165289"/>
              </p:ext>
            </p:extLst>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 To what extent, if at all, do you agree or disagree with each of the following statements? (Please select one option on each row) - I trust my ability to remain calm when facing difficulties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 To what extent, if at all, do you agree or disagree with each of the following statements? (Please select one option on each row) - I can usually handle whatever comes my way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 To what extent, if at all, do you agree or disagree with each of the following statements? (Please select one option on each row) - If I am in trouble, I can usually think of a solution</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 On a scale of 0 to 10, where 0 is "Not at all confident" and 10 is "Very confident", how confident are you working with numbers in everyday life?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SNM_Q12_4. To what extent, if at all, do you agree or disagree with each of the following statements? (Please select one option on each row) - I don't think I can improve my numeracy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SNM_Q12_5. To what extent, if at all, do you agree or disagree with each of the following statements? (Please select one option on each row) - I can't change my ability to do maths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SNM_Q12_6. To what extent, if at all, do you agree or disagree with each of the following statements? (Please select one option on each row) - My ability to do maths is set in stone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SNM_Q12_7. To what extent, if at all, do you agree or disagree with each of the following statements? (Please select one option on each row) - I want to improve my numeracy to earn more money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SNM_Q12_8. To what extent, if at all, do you agree or disagree with each of the following statements? (Please select one option on each row) - I want to improve my numeracy to get a job</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SNM_Q12_9. To what extent, if at all, do you agree or disagree with each of the following statements? (Please select one option on each row) - I want to improve my numeracy to get on at work</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SNM_Q12_10. To what extent, if at all, do you agree or disagree with each of the following statements? (Please select one option on each row) - People with good numeracy have more chances to get on in life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SNM_Q12_11. To what extent, if at all, do you agree or disagree with each of the following statements? (Please select one option on each row) - You need to be good with numbers even if you have a calculator</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SNM_Q12_12. To what extent, if at all, do you agree or disagree with each of the following statements? (Please select one option on each row) - Being numerate helps you think more clearly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SNM_Q12_13. To what extent, if at all, do you agree or disagree with each of the following statements? (Please select one option on each row) - Being good with numbers gives people more opportunities in life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dirty="0">
                <a:latin typeface="Trebuchet MS"/>
              </a:rPr>
              <a:t>SNM_Q0. For the following question, if you do not hold a formal </a:t>
            </a:r>
            <a:r>
              <a:rPr sz="1100" b="1" i="1" dirty="0" err="1">
                <a:latin typeface="Trebuchet MS"/>
              </a:rPr>
              <a:t>maths</a:t>
            </a:r>
            <a:r>
              <a:rPr sz="1100" b="1" i="1" dirty="0">
                <a:latin typeface="Trebuchet MS"/>
              </a:rPr>
              <a:t> qualification, please select the "Not applicable" option.</a:t>
            </a:r>
            <a:endParaRPr lang="en-GB" sz="1100" b="1" i="1" dirty="0">
              <a:latin typeface="Trebuchet MS"/>
            </a:endParaRPr>
          </a:p>
          <a:p>
            <a:pPr algn="l">
              <a:defRPr u="none">
                <a:solidFill>
                  <a:srgbClr val="595959"/>
                </a:solidFill>
              </a:defRPr>
            </a:pPr>
            <a:r>
              <a:rPr sz="1100" b="1" i="1" dirty="0">
                <a:latin typeface="Trebuchet MS"/>
              </a:rPr>
              <a:t>Which, if any, of the following is the highest formal </a:t>
            </a:r>
            <a:r>
              <a:rPr sz="1100" b="1" i="1" dirty="0" err="1">
                <a:latin typeface="Trebuchet MS"/>
              </a:rPr>
              <a:t>maths</a:t>
            </a:r>
            <a:r>
              <a:rPr sz="1100" b="1" i="1" dirty="0">
                <a:latin typeface="Trebuchet MS"/>
              </a:rPr>
              <a:t> qualification that you hold? (If your answer isn't in the list below, please type it in the "Other" box)</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SNM_Q12_14. To what extent, if at all, do you agree or disagree with each of the following statements? (Please select one option on each row) - I want to improve my numeracy to better manage my money (bills, budgets, bank accounts,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SNM_Q12_15. To what extent, if at all, do you agree or disagree with each of the following statements? (Please select one option on each row) - I want to improve my numeracy to get the best deals (shopping around, comparing offers,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SNM_Q12_16. To what extent, if at all, do you agree or disagree with each of the following statements? (Please select one option on each row) - I want to improve my numeracy to get better at day-to-day activities (cooking, DIY, time planning, etc)</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SNM_Q12_17. To what extent, if at all, do you agree or disagree with each of the following statements? (Please select one option on each row) - I want to improve my numeracy to help my children</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SNM_Q12_18. To what extent, if at all, do you agree or disagree with each of the following statements? (Please select one option on each row) - I want to improve my numeracy to better manage my health and fitness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SNM_Q12_19. To what extent, if at all, do you agree or disagree with each of the following statements? (Please select one option on each row) - I want to improve my numeracy to better understand statistics in the media</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SNM_Q12_20. To what extent, if at all, do you agree or disagree with each of the following statements? (Please select one option on each row) - I think my approach to keeping track of income and expenditure works well</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SNM_Q12_21. To what extent, if at all, do you agree or disagree with each of the following statements? (Please select one option on each row) - I feel out of control when it comes to my finances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SNM_Q12_22. To what extent, if at all, do you agree or disagree with each of the following statements? (Please select one option on each row) - I can always find the time to sort out my finances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SNM_Q12_23. To what extent, if at all, do you agree or disagree with each of the following statements? (Please select one option on each row) - It is important to keep track of my household's income and expenditure</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SNM_Q2. The time is 12:51. I have been waiting since half past 12. How many minutes is that?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SNM_Q12_24. To what extent, if at all, do you agree or disagree with each of the following statements? (Please select one option on each row) - My mind goes blank when I have to do maths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SNM_Q12_25. To what extent, if at all, do you agree or disagree with each of the following statements? (Please select one option on each row) - I tend to avoid situations which involve numbers and data</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SNM_Q12_26. To what extent, if at all, do you agree or disagree with each of the following statements? (Please select one option on each row) - When I think about maths, I begin to feel uneasy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SNM_Q12_27. To what extent, if at all, do you agree or disagree with each of the following statements? (Please select one option on each row) - I can always be relied upon to finish things off</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SNM_Q12_28. To what extent, if at all, do you agree or disagree with each of the following statements? (Please select one option on each row) - I usually see things through to the end once I've got started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SNM_Q12_29. To what extent, if at all, do you agree or disagree with each of the following statements? (Please select one option on each row) - I don't give up, even when things get tough</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SNM_Q12_30. To what extent, if at all, do you agree or disagree with each of the following statements? (Please select one option on each row) - I've been very focused on achieving something, but then lost interest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SNM_Q12_31. To what extent, if at all, do you agree or disagree with each of the following statements? (Please select one option on each row) - When I hear or read about new ideas, I try to relate them to real life situations to which they might apply</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SNM_Q12_32. To what extent, if at all, do you agree or disagree with each of the following statements? (Please select one option on each row) - I like learning new things</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SNM_Q12_33. To what extent, if at all, do you agree or disagree with each of the following statements? (Please select one option on each row) - When I come across something new, I try to relate it to what I already know</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dirty="0">
                <a:latin typeface="Trebuchet MS"/>
              </a:rPr>
              <a:t>SNM_Q3. You have 50 lightbulbs. How many are left when four packs of two are removed?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SNM_Q12_34. To what extent, if at all, do you agree or disagree with each of the following statements? (Please select one option on each row) - I want to improve my numeracy to get a qualification</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SNM_Q12_35. To what extent, if at all, do you agree or disagree with each of the following statements? (Please select one option on each row) - I want to improve my numeracy to prove that I can do it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SNM_Q13a_rec. A bat and a ball cost £1.10 in total. The bat costs £1.00 more than the ball. How much does the ball cost? (Please type your answer in the box below) (recoded)</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SNM_Q14a_rec. If it takes 5 machines 5 minutes to make 5 widgets, how long would it take 100 machines to make 100 widgets? (Please type your answer in the box below) (recoded)</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SNM_Q15a_rec. In a lake, there is a patch of lily pads. Every day, the patch doubles in size. If it takes 48 days for the patch to cover the entire lake, how long would it take for the patch to cover half of the lake? (recoded)</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SNM_Q4. Look at the map. Which city is roughly North-East of Portsmouth?</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SNM_Q5. On which day was the highest number of meals served?</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SNM_Q6. If today is Tuesday April 14th, what is the date of the last Sunday in April?</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Maths</a:t>
            </a:r>
          </a:p>
        </p:txBody>
      </p:sp>
      <p:sp>
        <p:nvSpPr>
          <p:cNvPr id="3" name="TextBox 2"/>
          <p:cNvSpPr txBox="1"/>
          <p:nvPr/>
        </p:nvSpPr>
        <p:spPr>
          <a:xfrm>
            <a:off x="838800" y="1026000"/>
            <a:ext cx="10515600" cy="601200"/>
          </a:xfrm>
          <a:prstGeom prst="rect">
            <a:avLst/>
          </a:prstGeom>
          <a:noFill/>
        </p:spPr>
        <p:txBody>
          <a:bodyPr wrap="square" lIns="90000" tIns="46800" rIns="90000" bIns="46800" anchor="t">
            <a:noAutofit/>
          </a:bodyPr>
          <a:lstStyle/>
          <a:p>
            <a:pPr algn="l">
              <a:defRPr u="none">
                <a:solidFill>
                  <a:srgbClr val="595959"/>
                </a:solidFill>
              </a:defRPr>
            </a:pPr>
            <a:r>
              <a:rPr sz="1100" b="1" i="1">
                <a:latin typeface="Trebuchet MS"/>
              </a:rPr>
              <a:t>SNM_Q7. Which of these planks of wood is the longest?</a:t>
            </a:r>
          </a:p>
        </p:txBody>
      </p:sp>
      <p:sp>
        <p:nvSpPr>
          <p:cNvPr id="4" name="TextBox 3"/>
          <p:cNvSpPr txBox="1"/>
          <p:nvPr/>
        </p:nvSpPr>
        <p:spPr>
          <a:xfrm>
            <a:off x="838800" y="5968800"/>
            <a:ext cx="10515600" cy="396000"/>
          </a:xfrm>
          <a:prstGeom prst="rect">
            <a:avLst/>
          </a:prstGeom>
          <a:noFill/>
        </p:spPr>
        <p:txBody>
          <a:bodyPr wrap="square" lIns="90000" tIns="46800" rIns="90000" bIns="46800" anchor="t">
            <a:noAutofit/>
          </a:bodyPr>
          <a:lstStyle/>
          <a:p>
            <a:pPr algn="l">
              <a:defRPr u="none">
                <a:solidFill>
                  <a:srgbClr val="595959"/>
                </a:solidFill>
              </a:defRPr>
            </a:pPr>
            <a:r>
              <a:rPr sz="900" b="1" i="0">
                <a:latin typeface="Trebuchet MS"/>
              </a:rPr>
              <a:t>Unweighted base: All UK Adults (16+) (2172)</a:t>
            </a:r>
          </a:p>
        </p:txBody>
      </p:sp>
      <p:graphicFrame>
        <p:nvGraphicFramePr>
          <p:cNvPr id="5" name="Chart 4"/>
          <p:cNvGraphicFramePr>
            <a:graphicFrameLocks noGrp="1"/>
          </p:cNvGraphicFramePr>
          <p:nvPr/>
        </p:nvGraphicFramePr>
        <p:xfrm>
          <a:off x="838800" y="1728000"/>
          <a:ext cx="10515600" cy="41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YouGov Content">
  <a:themeElements>
    <a:clrScheme name="YouGov_11_20 3">
      <a:dk1>
        <a:srgbClr val="000000"/>
      </a:dk1>
      <a:lt1>
        <a:srgbClr val="FFFFFF"/>
      </a:lt1>
      <a:dk2>
        <a:srgbClr val="332C41"/>
      </a:dk2>
      <a:lt2>
        <a:srgbClr val="D8D3E3"/>
      </a:lt2>
      <a:accent1>
        <a:srgbClr val="F3493E"/>
      </a:accent1>
      <a:accent2>
        <a:srgbClr val="02C8C5"/>
      </a:accent2>
      <a:accent3>
        <a:srgbClr val="AE61C3"/>
      </a:accent3>
      <a:accent4>
        <a:srgbClr val="9078D7"/>
      </a:accent4>
      <a:accent5>
        <a:srgbClr val="DC4C81"/>
      </a:accent5>
      <a:accent6>
        <a:srgbClr val="93D949"/>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YouGov_template" id="{F9630449-FBA2-494F-81C2-932C35761B8C}" vid="{91E6C73E-63E4-4F2D-8962-BD0B642DBE0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8845EFFC7A644A7A01D60E620AE15" ma:contentTypeVersion="8" ma:contentTypeDescription="Create a new document." ma:contentTypeScope="" ma:versionID="02915ed3df61e10f62ec4cee606276a4">
  <xsd:schema xmlns:xsd="http://www.w3.org/2001/XMLSchema" xmlns:xs="http://www.w3.org/2001/XMLSchema" xmlns:p="http://schemas.microsoft.com/office/2006/metadata/properties" xmlns:ns3="1c0cace5-c3d9-4cb9-8cba-fca805719423" targetNamespace="http://schemas.microsoft.com/office/2006/metadata/properties" ma:root="true" ma:fieldsID="1cd2bf63da9cbfd9af548315672bd423" ns3:_="">
    <xsd:import namespace="1c0cace5-c3d9-4cb9-8cba-fca8057194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cace5-c3d9-4cb9-8cba-fca805719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ED3E75-2347-4DD0-BC5D-EADD80741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cace5-c3d9-4cb9-8cba-fca805719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ADA1CC-3CFE-4626-BC70-C26E9879BF05}">
  <ds:schemaRef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elements/1.1/"/>
    <ds:schemaRef ds:uri="http://schemas.microsoft.com/office/2006/documentManagement/types"/>
    <ds:schemaRef ds:uri="1c0cace5-c3d9-4cb9-8cba-fca805719423"/>
    <ds:schemaRef ds:uri="http://purl.org/dc/terms/"/>
  </ds:schemaRefs>
</ds:datastoreItem>
</file>

<file path=customXml/itemProps3.xml><?xml version="1.0" encoding="utf-8"?>
<ds:datastoreItem xmlns:ds="http://schemas.openxmlformats.org/officeDocument/2006/customXml" ds:itemID="{D6C57EEC-1AC2-439B-AAFE-A3763EED9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YouGov_template[2]</Template>
  <TotalTime>38</TotalTime>
  <Words>2903</Words>
  <Application>Microsoft Office PowerPoint</Application>
  <PresentationFormat>Widescreen</PresentationFormat>
  <Paragraphs>163</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Raleway</vt:lpstr>
      <vt:lpstr>Trebuchet MS</vt:lpstr>
      <vt:lpstr>YouGov Content</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Maths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Jessop</dc:creator>
  <cp:lastModifiedBy>Lizzie Green</cp:lastModifiedBy>
  <cp:revision>115</cp:revision>
  <dcterms:created xsi:type="dcterms:W3CDTF">2017-10-11T14:50:07Z</dcterms:created>
  <dcterms:modified xsi:type="dcterms:W3CDTF">2019-11-19T10:48:42Z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0x0101003D28845EFFC7A644A7A01D60E620AE15</vt:lpwstr>
  </property>
</Properties>
</file>